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oleObject1.bin" ContentType="application/vnd.openxmlformats-officedocument.oleObject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91" r:id="rId2"/>
    <p:sldId id="322" r:id="rId3"/>
    <p:sldId id="324" r:id="rId4"/>
    <p:sldId id="321" r:id="rId5"/>
    <p:sldId id="323" r:id="rId6"/>
    <p:sldId id="325" r:id="rId7"/>
    <p:sldId id="352" r:id="rId8"/>
    <p:sldId id="326" r:id="rId9"/>
    <p:sldId id="328" r:id="rId10"/>
    <p:sldId id="327" r:id="rId11"/>
    <p:sldId id="329" r:id="rId12"/>
    <p:sldId id="332" r:id="rId13"/>
    <p:sldId id="331" r:id="rId14"/>
    <p:sldId id="333" r:id="rId15"/>
    <p:sldId id="364" r:id="rId16"/>
    <p:sldId id="334" r:id="rId17"/>
    <p:sldId id="337" r:id="rId18"/>
    <p:sldId id="357" r:id="rId19"/>
    <p:sldId id="358" r:id="rId20"/>
    <p:sldId id="338" r:id="rId21"/>
    <p:sldId id="363" r:id="rId22"/>
    <p:sldId id="347" r:id="rId23"/>
    <p:sldId id="341" r:id="rId24"/>
    <p:sldId id="350" r:id="rId25"/>
    <p:sldId id="343" r:id="rId26"/>
    <p:sldId id="349" r:id="rId27"/>
    <p:sldId id="348" r:id="rId28"/>
    <p:sldId id="344" r:id="rId29"/>
    <p:sldId id="345" r:id="rId30"/>
    <p:sldId id="346" r:id="rId31"/>
    <p:sldId id="362" r:id="rId32"/>
    <p:sldId id="354" r:id="rId33"/>
    <p:sldId id="351" r:id="rId34"/>
    <p:sldId id="330" r:id="rId35"/>
    <p:sldId id="353" r:id="rId36"/>
    <p:sldId id="360" r:id="rId37"/>
    <p:sldId id="359" r:id="rId38"/>
    <p:sldId id="339" r:id="rId39"/>
  </p:sldIdLst>
  <p:sldSz cx="9144000" cy="6858000" type="screen4x3"/>
  <p:notesSz cx="7010400" cy="923607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1641A"/>
    <a:srgbClr val="6CA62C"/>
    <a:srgbClr val="49587B"/>
    <a:srgbClr val="A0ACC7"/>
    <a:srgbClr val="788C40"/>
    <a:srgbClr val="C8D5A2"/>
    <a:srgbClr val="9C5D3E"/>
    <a:srgbClr val="DCB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3983" autoAdjust="0"/>
  </p:normalViewPr>
  <p:slideViewPr>
    <p:cSldViewPr>
      <p:cViewPr>
        <p:scale>
          <a:sx n="85" d="100"/>
          <a:sy n="85" d="100"/>
        </p:scale>
        <p:origin x="-161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7262892-E32A-45E4-8795-B64B621D960B}" type="datetimeFigureOut">
              <a:rPr lang="fr-CA"/>
              <a:pPr>
                <a:defRPr/>
              </a:pPr>
              <a:t>2014-02-24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338" y="8772525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F6C16FA-3DAB-4A36-ABE8-21564EAE691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81807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C6980D0-3630-40B1-9535-65027593621D}" type="datetimeFigureOut">
              <a:rPr lang="fr-CA" altLang="fr-FR"/>
              <a:pPr>
                <a:defRPr/>
              </a:pPr>
              <a:t>2014-02-24</a:t>
            </a:fld>
            <a:endParaRPr lang="fr-CA" altLang="fr-FR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387850"/>
            <a:ext cx="5607050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 noProof="0" smtClean="0"/>
              <a:t>Cliquez pour modifier les styles du texte du masque</a:t>
            </a:r>
          </a:p>
          <a:p>
            <a:pPr lvl="1"/>
            <a:r>
              <a:rPr lang="fr-CA" altLang="fr-FR" noProof="0" smtClean="0"/>
              <a:t>Deuxième niveau</a:t>
            </a:r>
          </a:p>
          <a:p>
            <a:pPr lvl="2"/>
            <a:r>
              <a:rPr lang="fr-CA" altLang="fr-FR" noProof="0" smtClean="0"/>
              <a:t>Troisième niveau</a:t>
            </a:r>
          </a:p>
          <a:p>
            <a:pPr lvl="3"/>
            <a:r>
              <a:rPr lang="fr-CA" altLang="fr-FR" noProof="0" smtClean="0"/>
              <a:t>Quatrième niveau</a:t>
            </a:r>
          </a:p>
          <a:p>
            <a:pPr lvl="4"/>
            <a:r>
              <a:rPr lang="fr-CA" altLang="fr-FR" noProof="0" smtClean="0"/>
              <a:t>Cinquième niveau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525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72525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C578D45-FBF6-4051-BD74-AC1FC74854A2}" type="slidenum">
              <a:rPr lang="fr-CA" altLang="fr-FR"/>
              <a:pPr>
                <a:defRPr/>
              </a:pPr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3641493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1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10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11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12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13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14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16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17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20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22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23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2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24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25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26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27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28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29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30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31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32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33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3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34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35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36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37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38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4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5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6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7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8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9</a:t>
            </a:fld>
            <a:endParaRPr lang="fr-CA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2EE07-6A54-E746-9A19-164C31D3A3DD}" type="datetime1">
              <a:rPr lang="fr-CA" smtClean="0"/>
              <a:t>2014-02-24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46985-94CF-48AA-B784-D53D00D24ED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70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20569-89B2-0B49-B629-8449059BB530}" type="datetime1">
              <a:rPr lang="fr-CA" smtClean="0"/>
              <a:t>2014-02-24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F52D5-B047-4357-906F-2DB180ACDD9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074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4B434-4842-BA4C-8425-698FC5E666B4}" type="datetime1">
              <a:rPr lang="fr-CA" smtClean="0"/>
              <a:t>2014-02-24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DAB83-4425-46CB-8CBD-144CDFFD7E9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36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6E44B-A489-6B4C-9CE1-18FC7C80207B}" type="datetime1">
              <a:rPr lang="fr-CA" smtClean="0"/>
              <a:t>2014-02-24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1B0C0-AD2E-4272-8E65-FBD94E172C8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449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A4233-3707-8E4B-B95E-1DD7E3CA1BB9}" type="datetime1">
              <a:rPr lang="fr-CA" smtClean="0"/>
              <a:t>2014-02-24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8A3C6-B564-41A0-8E31-CE4C215351A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623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78FF3-C4D6-9348-B548-BAE96A02A8C9}" type="datetime1">
              <a:rPr lang="fr-CA" smtClean="0"/>
              <a:t>2014-02-24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93D27-726B-4D9F-BE44-EF89953BD93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43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025B4-AC87-A64F-899D-B82A7BA4CF08}" type="datetime1">
              <a:rPr lang="fr-CA" smtClean="0"/>
              <a:t>2014-02-24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721B5-C139-420A-8FDF-C99578716E5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59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8DEBF-A363-DC49-89EB-D5DE46AE1A9E}" type="datetime1">
              <a:rPr lang="fr-CA" smtClean="0"/>
              <a:t>2014-02-24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95ED1-D5BF-4A54-B2F5-B7B068C6172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022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B5F7D-EA41-2147-B284-4AA9A5674495}" type="datetime1">
              <a:rPr lang="fr-CA" smtClean="0"/>
              <a:t>2014-02-24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D806B-FC80-4BC7-95CE-89696CAA048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0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EACE8-A967-174C-A1C6-5BA8BB72224F}" type="datetime1">
              <a:rPr lang="fr-CA" smtClean="0"/>
              <a:t>2014-02-24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87B2D-C5AF-4A37-8FB7-82C826A2C28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9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53767-3DFF-4645-984B-229A8002F88B}" type="datetime1">
              <a:rPr lang="fr-CA" smtClean="0"/>
              <a:t>2014-02-24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8BA11-1C14-4094-BBE4-5F794808906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477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382F44-91A9-A841-A62A-D18CA8B464E3}" type="datetime1">
              <a:rPr lang="fr-CA" smtClean="0"/>
              <a:t>2014-02-24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A64E7B-EE71-47F8-A0F9-06DAD6A6FEB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gif"/><Relationship Id="rId5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8.jpe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5.jpe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0.png"/><Relationship Id="rId6" Type="http://schemas.openxmlformats.org/officeDocument/2006/relationships/image" Target="../media/image1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32.jpeg"/><Relationship Id="rId8" Type="http://schemas.openxmlformats.org/officeDocument/2006/relationships/image" Target="../media/image10.png"/><Relationship Id="rId9" Type="http://schemas.openxmlformats.org/officeDocument/2006/relationships/image" Target="../media/image33.jpeg"/><Relationship Id="rId10" Type="http://schemas.openxmlformats.org/officeDocument/2006/relationships/image" Target="../media/image34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35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4" Type="http://schemas.openxmlformats.org/officeDocument/2006/relationships/tags" Target="../tags/tag12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1.xml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36.jpeg"/><Relationship Id="rId10" Type="http://schemas.openxmlformats.org/officeDocument/2006/relationships/image" Target="../media/image37.jpeg"/><Relationship Id="rId1" Type="http://schemas.openxmlformats.org/officeDocument/2006/relationships/tags" Target="../tags/tag9.xml"/><Relationship Id="rId2" Type="http://schemas.openxmlformats.org/officeDocument/2006/relationships/tags" Target="../tags/tag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8.png"/><Relationship Id="rId6" Type="http://schemas.openxmlformats.org/officeDocument/2006/relationships/image" Target="../media/image10.png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2.pn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1" Type="http://schemas.openxmlformats.org/officeDocument/2006/relationships/tags" Target="../tags/tag13.xml"/><Relationship Id="rId2" Type="http://schemas.openxmlformats.org/officeDocument/2006/relationships/tags" Target="../tags/tag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46.jpeg"/><Relationship Id="rId8" Type="http://schemas.openxmlformats.org/officeDocument/2006/relationships/image" Target="../media/image47.jpeg"/><Relationship Id="rId1" Type="http://schemas.openxmlformats.org/officeDocument/2006/relationships/tags" Target="../tags/tag15.xml"/><Relationship Id="rId2" Type="http://schemas.openxmlformats.org/officeDocument/2006/relationships/tags" Target="../tags/tag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oleObject" Target="../embeddings/oleObject1.bin"/><Relationship Id="rId7" Type="http://schemas.openxmlformats.org/officeDocument/2006/relationships/package" Target="../embeddings/Document_Microsoft_Word1.docx"/><Relationship Id="rId8" Type="http://schemas.openxmlformats.org/officeDocument/2006/relationships/image" Target="../media/image4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9.xml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50.jpeg"/><Relationship Id="rId9" Type="http://schemas.openxmlformats.org/officeDocument/2006/relationships/image" Target="../media/image51.jpeg"/><Relationship Id="rId10" Type="http://schemas.openxmlformats.org/officeDocument/2006/relationships/image" Target="../media/image52.jpeg"/><Relationship Id="rId1" Type="http://schemas.openxmlformats.org/officeDocument/2006/relationships/tags" Target="../tags/tag17.xml"/><Relationship Id="rId2" Type="http://schemas.openxmlformats.org/officeDocument/2006/relationships/tags" Target="../tags/tag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gif"/><Relationship Id="rId12" Type="http://schemas.openxmlformats.org/officeDocument/2006/relationships/image" Target="../media/image60.jpg"/><Relationship Id="rId13" Type="http://schemas.openxmlformats.org/officeDocument/2006/relationships/image" Target="../media/image61.gif"/><Relationship Id="rId14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3.gif"/><Relationship Id="rId6" Type="http://schemas.openxmlformats.org/officeDocument/2006/relationships/image" Target="../media/image54.png"/><Relationship Id="rId7" Type="http://schemas.openxmlformats.org/officeDocument/2006/relationships/image" Target="../media/image55.jpg"/><Relationship Id="rId8" Type="http://schemas.openxmlformats.org/officeDocument/2006/relationships/image" Target="../media/image56.gif"/><Relationship Id="rId9" Type="http://schemas.openxmlformats.org/officeDocument/2006/relationships/image" Target="../media/image57.png"/><Relationship Id="rId10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3.gif"/><Relationship Id="rId6" Type="http://schemas.openxmlformats.org/officeDocument/2006/relationships/image" Target="../media/image55.jpg"/><Relationship Id="rId7" Type="http://schemas.openxmlformats.org/officeDocument/2006/relationships/image" Target="../media/image56.gif"/><Relationship Id="rId8" Type="http://schemas.openxmlformats.org/officeDocument/2006/relationships/image" Target="../media/image58.jpg"/><Relationship Id="rId9" Type="http://schemas.openxmlformats.org/officeDocument/2006/relationships/image" Target="../media/image59.gif"/><Relationship Id="rId10" Type="http://schemas.openxmlformats.org/officeDocument/2006/relationships/image" Target="../media/image60.jpg"/><Relationship Id="rId11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5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8.png"/><Relationship Id="rId1" Type="http://schemas.microsoft.com/office/2007/relationships/media" Target="file:///C:\Users\cvittet\Desktop\MinePrinci_Parc_Power.wmv" TargetMode="External"/><Relationship Id="rId2" Type="http://schemas.openxmlformats.org/officeDocument/2006/relationships/video" Target="file:///C:\Users\cvittet\Desktop\MinePrinci_Parc_Power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\\sm-data-galt\Environ\GESTION ENV\DOSSIERS\MRNF\F116067 - Plan de restauration Mine Principale\Technique\Photos\Panorama\Parc A\Panorama_Parc A.jpg"/>
          <p:cNvPicPr>
            <a:picLocks noChangeAspect="1" noChangeArrowheads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68313" y="190079"/>
            <a:ext cx="8229600" cy="158273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CA" altLang="fr-FR" sz="4600" smtClean="0">
                <a:latin typeface="Arial Narrow" pitchFamily="34" charset="0"/>
              </a:rPr>
              <a:t>Mine Principale Rehabilitation and Restoration Plan</a:t>
            </a:r>
          </a:p>
          <a:p>
            <a:pPr algn="ctr">
              <a:buFont typeface="Arial" charset="0"/>
              <a:buNone/>
            </a:pPr>
            <a:r>
              <a:rPr lang="en-CA" altLang="fr-FR" sz="2600" smtClean="0">
                <a:latin typeface="Arial" charset="0"/>
              </a:rPr>
              <a:t>Chibougamau, Québec</a:t>
            </a:r>
          </a:p>
        </p:txBody>
      </p:sp>
      <p:grpSp>
        <p:nvGrpSpPr>
          <p:cNvPr id="2052" name="Groupe 1"/>
          <p:cNvGrpSpPr>
            <a:grpSpLocks/>
          </p:cNvGrpSpPr>
          <p:nvPr/>
        </p:nvGrpSpPr>
        <p:grpSpPr bwMode="auto">
          <a:xfrm>
            <a:off x="-36513" y="5327650"/>
            <a:ext cx="9183688" cy="1054100"/>
            <a:chOff x="-36513" y="5327650"/>
            <a:chExt cx="9183688" cy="1054100"/>
          </a:xfrm>
        </p:grpSpPr>
        <p:grpSp>
          <p:nvGrpSpPr>
            <p:cNvPr id="2053" name="Groupe 6"/>
            <p:cNvGrpSpPr>
              <a:grpSpLocks/>
            </p:cNvGrpSpPr>
            <p:nvPr/>
          </p:nvGrpSpPr>
          <p:grpSpPr bwMode="auto">
            <a:xfrm>
              <a:off x="-36513" y="5327650"/>
              <a:ext cx="9183688" cy="1054100"/>
              <a:chOff x="-36513" y="5327228"/>
              <a:chExt cx="9183688" cy="10541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-36513" y="5327228"/>
                <a:ext cx="9183688" cy="1054100"/>
              </a:xfrm>
              <a:prstGeom prst="rect">
                <a:avLst/>
              </a:prstGeom>
              <a:solidFill>
                <a:srgbClr val="F2F2F2">
                  <a:alpha val="7411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/>
              </a:p>
            </p:txBody>
          </p:sp>
          <p:sp>
            <p:nvSpPr>
              <p:cNvPr id="2056" name="Text Box 6"/>
              <p:cNvSpPr txBox="1">
                <a:spLocks noChangeArrowheads="1"/>
              </p:cNvSpPr>
              <p:nvPr/>
            </p:nvSpPr>
            <p:spPr bwMode="auto">
              <a:xfrm>
                <a:off x="1476077" y="5975275"/>
                <a:ext cx="1655763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CA" altLang="fr-FR" sz="1400" dirty="0" smtClean="0">
                    <a:latin typeface="Arial Narrow" pitchFamily="34" charset="0"/>
                  </a:rPr>
                  <a:t>March 2014</a:t>
                </a:r>
                <a:endParaRPr lang="en-CA" altLang="fr-FR" sz="1400" dirty="0">
                  <a:latin typeface="Arial Narrow" pitchFamily="34" charset="0"/>
                </a:endParaRPr>
              </a:p>
            </p:txBody>
          </p:sp>
          <p:pic>
            <p:nvPicPr>
              <p:cNvPr id="205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5495503"/>
                <a:ext cx="1073150" cy="717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" name="Connecteur droit 2"/>
              <p:cNvCxnSpPr/>
              <p:nvPr/>
            </p:nvCxnSpPr>
            <p:spPr>
              <a:xfrm>
                <a:off x="1476375" y="5974928"/>
                <a:ext cx="0" cy="3048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54" name="Picture 9" descr="\\sm-data-galt\Environ\GESTION ENV\DOSSIERS\MRNF\F102137-001 -Plan restauration Mine Barvue\F102137-001 - MRNF Élaboration plan restauration site minier Barvue\Présentation\Quebec Mine 2013\Schema\Logo MR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029" y="5471014"/>
              <a:ext cx="2673424" cy="767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11269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smtClean="0">
                <a:solidFill>
                  <a:schemeClr val="bg1"/>
                </a:solidFill>
                <a:latin typeface="Arial Narrow" pitchFamily="34" charset="0"/>
              </a:rPr>
              <a:t>Operation Site Issues</a:t>
            </a:r>
            <a:endParaRPr lang="en-CA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1272" name="Picture 4" descr="C:\Users\cvittet\Desktop\Parc 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2060575"/>
            <a:ext cx="3924300" cy="33956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/>
          <p:cNvSpPr/>
          <p:nvPr/>
        </p:nvSpPr>
        <p:spPr>
          <a:xfrm rot="2149911">
            <a:off x="3548063" y="2806700"/>
            <a:ext cx="450850" cy="296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9" name="Ellipse 8"/>
          <p:cNvSpPr/>
          <p:nvPr/>
        </p:nvSpPr>
        <p:spPr>
          <a:xfrm rot="2536748">
            <a:off x="4065588" y="3414713"/>
            <a:ext cx="2062162" cy="1019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11275" name="Picture 5" descr="C:\Users\cvittet\Desktop\Génér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4802188"/>
            <a:ext cx="1827213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e 18"/>
          <p:cNvGrpSpPr>
            <a:grpSpLocks/>
          </p:cNvGrpSpPr>
          <p:nvPr/>
        </p:nvGrpSpPr>
        <p:grpSpPr bwMode="auto">
          <a:xfrm>
            <a:off x="6599238" y="4860925"/>
            <a:ext cx="569912" cy="509588"/>
            <a:chOff x="6354417" y="4860235"/>
            <a:chExt cx="569093" cy="510208"/>
          </a:xfrm>
        </p:grpSpPr>
        <p:sp>
          <p:nvSpPr>
            <p:cNvPr id="14" name="Forme libre 13"/>
            <p:cNvSpPr/>
            <p:nvPr/>
          </p:nvSpPr>
          <p:spPr>
            <a:xfrm>
              <a:off x="6354417" y="4860235"/>
              <a:ext cx="510440" cy="510208"/>
            </a:xfrm>
            <a:custGeom>
              <a:avLst/>
              <a:gdLst>
                <a:gd name="connsiteX0" fmla="*/ 0 w 510209"/>
                <a:gd name="connsiteY0" fmla="*/ 132522 h 510208"/>
                <a:gd name="connsiteX1" fmla="*/ 0 w 510209"/>
                <a:gd name="connsiteY1" fmla="*/ 132522 h 510208"/>
                <a:gd name="connsiteX2" fmla="*/ 23192 w 510209"/>
                <a:gd name="connsiteY2" fmla="*/ 115956 h 510208"/>
                <a:gd name="connsiteX3" fmla="*/ 29818 w 510209"/>
                <a:gd name="connsiteY3" fmla="*/ 106017 h 510208"/>
                <a:gd name="connsiteX4" fmla="*/ 39757 w 510209"/>
                <a:gd name="connsiteY4" fmla="*/ 86139 h 510208"/>
                <a:gd name="connsiteX5" fmla="*/ 49696 w 510209"/>
                <a:gd name="connsiteY5" fmla="*/ 82826 h 510208"/>
                <a:gd name="connsiteX6" fmla="*/ 59635 w 510209"/>
                <a:gd name="connsiteY6" fmla="*/ 76200 h 510208"/>
                <a:gd name="connsiteX7" fmla="*/ 102705 w 510209"/>
                <a:gd name="connsiteY7" fmla="*/ 53008 h 510208"/>
                <a:gd name="connsiteX8" fmla="*/ 142461 w 510209"/>
                <a:gd name="connsiteY8" fmla="*/ 36443 h 510208"/>
                <a:gd name="connsiteX9" fmla="*/ 175592 w 510209"/>
                <a:gd name="connsiteY9" fmla="*/ 0 h 510208"/>
                <a:gd name="connsiteX10" fmla="*/ 218661 w 510209"/>
                <a:gd name="connsiteY10" fmla="*/ 13252 h 510208"/>
                <a:gd name="connsiteX11" fmla="*/ 278296 w 510209"/>
                <a:gd name="connsiteY11" fmla="*/ 43069 h 510208"/>
                <a:gd name="connsiteX12" fmla="*/ 311426 w 510209"/>
                <a:gd name="connsiteY12" fmla="*/ 102704 h 510208"/>
                <a:gd name="connsiteX13" fmla="*/ 331305 w 510209"/>
                <a:gd name="connsiteY13" fmla="*/ 92765 h 510208"/>
                <a:gd name="connsiteX14" fmla="*/ 377687 w 510209"/>
                <a:gd name="connsiteY14" fmla="*/ 119269 h 510208"/>
                <a:gd name="connsiteX15" fmla="*/ 427383 w 510209"/>
                <a:gd name="connsiteY15" fmla="*/ 119269 h 510208"/>
                <a:gd name="connsiteX16" fmla="*/ 400879 w 510209"/>
                <a:gd name="connsiteY16" fmla="*/ 225287 h 510208"/>
                <a:gd name="connsiteX17" fmla="*/ 404192 w 510209"/>
                <a:gd name="connsiteY17" fmla="*/ 241852 h 510208"/>
                <a:gd name="connsiteX18" fmla="*/ 470453 w 510209"/>
                <a:gd name="connsiteY18" fmla="*/ 215348 h 510208"/>
                <a:gd name="connsiteX19" fmla="*/ 500270 w 510209"/>
                <a:gd name="connsiteY19" fmla="*/ 221974 h 510208"/>
                <a:gd name="connsiteX20" fmla="*/ 510209 w 510209"/>
                <a:gd name="connsiteY20" fmla="*/ 245165 h 510208"/>
                <a:gd name="connsiteX21" fmla="*/ 483705 w 510209"/>
                <a:gd name="connsiteY21" fmla="*/ 291548 h 510208"/>
                <a:gd name="connsiteX22" fmla="*/ 467140 w 510209"/>
                <a:gd name="connsiteY22" fmla="*/ 331304 h 510208"/>
                <a:gd name="connsiteX23" fmla="*/ 450574 w 510209"/>
                <a:gd name="connsiteY23" fmla="*/ 384313 h 510208"/>
                <a:gd name="connsiteX24" fmla="*/ 477079 w 510209"/>
                <a:gd name="connsiteY24" fmla="*/ 440635 h 510208"/>
                <a:gd name="connsiteX25" fmla="*/ 503583 w 510209"/>
                <a:gd name="connsiteY25" fmla="*/ 477078 h 510208"/>
                <a:gd name="connsiteX26" fmla="*/ 467140 w 510209"/>
                <a:gd name="connsiteY26" fmla="*/ 496956 h 510208"/>
                <a:gd name="connsiteX27" fmla="*/ 394253 w 510209"/>
                <a:gd name="connsiteY27" fmla="*/ 510208 h 510208"/>
                <a:gd name="connsiteX28" fmla="*/ 341244 w 510209"/>
                <a:gd name="connsiteY28" fmla="*/ 470452 h 510208"/>
                <a:gd name="connsiteX29" fmla="*/ 304800 w 510209"/>
                <a:gd name="connsiteY29" fmla="*/ 437322 h 510208"/>
                <a:gd name="connsiteX30" fmla="*/ 278296 w 510209"/>
                <a:gd name="connsiteY30" fmla="*/ 437322 h 510208"/>
                <a:gd name="connsiteX31" fmla="*/ 241853 w 510209"/>
                <a:gd name="connsiteY31" fmla="*/ 427382 h 510208"/>
                <a:gd name="connsiteX32" fmla="*/ 212035 w 510209"/>
                <a:gd name="connsiteY32" fmla="*/ 447261 h 510208"/>
                <a:gd name="connsiteX33" fmla="*/ 198783 w 510209"/>
                <a:gd name="connsiteY33" fmla="*/ 453887 h 510208"/>
                <a:gd name="connsiteX34" fmla="*/ 175592 w 510209"/>
                <a:gd name="connsiteY34" fmla="*/ 493643 h 510208"/>
                <a:gd name="connsiteX35" fmla="*/ 152400 w 510209"/>
                <a:gd name="connsiteY35" fmla="*/ 470452 h 510208"/>
                <a:gd name="connsiteX36" fmla="*/ 129209 w 510209"/>
                <a:gd name="connsiteY36" fmla="*/ 460513 h 510208"/>
                <a:gd name="connsiteX37" fmla="*/ 159026 w 510209"/>
                <a:gd name="connsiteY37" fmla="*/ 440635 h 510208"/>
                <a:gd name="connsiteX38" fmla="*/ 139148 w 510209"/>
                <a:gd name="connsiteY38" fmla="*/ 407504 h 510208"/>
                <a:gd name="connsiteX39" fmla="*/ 125896 w 510209"/>
                <a:gd name="connsiteY39" fmla="*/ 390939 h 510208"/>
                <a:gd name="connsiteX40" fmla="*/ 132522 w 510209"/>
                <a:gd name="connsiteY40" fmla="*/ 337930 h 510208"/>
                <a:gd name="connsiteX41" fmla="*/ 135835 w 510209"/>
                <a:gd name="connsiteY41" fmla="*/ 301487 h 510208"/>
                <a:gd name="connsiteX42" fmla="*/ 132522 w 510209"/>
                <a:gd name="connsiteY42" fmla="*/ 271669 h 510208"/>
                <a:gd name="connsiteX43" fmla="*/ 102705 w 510209"/>
                <a:gd name="connsiteY43" fmla="*/ 221974 h 510208"/>
                <a:gd name="connsiteX44" fmla="*/ 72887 w 510209"/>
                <a:gd name="connsiteY44" fmla="*/ 202095 h 510208"/>
                <a:gd name="connsiteX45" fmla="*/ 0 w 510209"/>
                <a:gd name="connsiteY45" fmla="*/ 132522 h 51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0209" h="510208">
                  <a:moveTo>
                    <a:pt x="0" y="132522"/>
                  </a:moveTo>
                  <a:lnTo>
                    <a:pt x="0" y="132522"/>
                  </a:lnTo>
                  <a:cubicBezTo>
                    <a:pt x="7731" y="127000"/>
                    <a:pt x="16091" y="122268"/>
                    <a:pt x="23192" y="115956"/>
                  </a:cubicBezTo>
                  <a:cubicBezTo>
                    <a:pt x="26168" y="113311"/>
                    <a:pt x="28037" y="109578"/>
                    <a:pt x="29818" y="106017"/>
                  </a:cubicBezTo>
                  <a:cubicBezTo>
                    <a:pt x="33819" y="98015"/>
                    <a:pt x="31845" y="92469"/>
                    <a:pt x="39757" y="86139"/>
                  </a:cubicBezTo>
                  <a:cubicBezTo>
                    <a:pt x="42484" y="83957"/>
                    <a:pt x="46572" y="84388"/>
                    <a:pt x="49696" y="82826"/>
                  </a:cubicBezTo>
                  <a:cubicBezTo>
                    <a:pt x="53257" y="81045"/>
                    <a:pt x="59635" y="76200"/>
                    <a:pt x="59635" y="76200"/>
                  </a:cubicBezTo>
                  <a:lnTo>
                    <a:pt x="102705" y="53008"/>
                  </a:lnTo>
                  <a:lnTo>
                    <a:pt x="142461" y="36443"/>
                  </a:lnTo>
                  <a:lnTo>
                    <a:pt x="175592" y="0"/>
                  </a:lnTo>
                  <a:lnTo>
                    <a:pt x="218661" y="13252"/>
                  </a:lnTo>
                  <a:lnTo>
                    <a:pt x="278296" y="43069"/>
                  </a:lnTo>
                  <a:lnTo>
                    <a:pt x="311426" y="102704"/>
                  </a:lnTo>
                  <a:lnTo>
                    <a:pt x="331305" y="92765"/>
                  </a:lnTo>
                  <a:lnTo>
                    <a:pt x="377687" y="119269"/>
                  </a:lnTo>
                  <a:lnTo>
                    <a:pt x="427383" y="119269"/>
                  </a:lnTo>
                  <a:lnTo>
                    <a:pt x="400879" y="225287"/>
                  </a:lnTo>
                  <a:lnTo>
                    <a:pt x="404192" y="241852"/>
                  </a:lnTo>
                  <a:lnTo>
                    <a:pt x="470453" y="215348"/>
                  </a:lnTo>
                  <a:lnTo>
                    <a:pt x="500270" y="221974"/>
                  </a:lnTo>
                  <a:lnTo>
                    <a:pt x="510209" y="245165"/>
                  </a:lnTo>
                  <a:lnTo>
                    <a:pt x="483705" y="291548"/>
                  </a:lnTo>
                  <a:lnTo>
                    <a:pt x="467140" y="331304"/>
                  </a:lnTo>
                  <a:lnTo>
                    <a:pt x="450574" y="384313"/>
                  </a:lnTo>
                  <a:lnTo>
                    <a:pt x="477079" y="440635"/>
                  </a:lnTo>
                  <a:lnTo>
                    <a:pt x="503583" y="477078"/>
                  </a:lnTo>
                  <a:lnTo>
                    <a:pt x="467140" y="496956"/>
                  </a:lnTo>
                  <a:lnTo>
                    <a:pt x="394253" y="510208"/>
                  </a:lnTo>
                  <a:lnTo>
                    <a:pt x="341244" y="470452"/>
                  </a:lnTo>
                  <a:lnTo>
                    <a:pt x="304800" y="437322"/>
                  </a:lnTo>
                  <a:lnTo>
                    <a:pt x="278296" y="437322"/>
                  </a:lnTo>
                  <a:lnTo>
                    <a:pt x="241853" y="427382"/>
                  </a:lnTo>
                  <a:lnTo>
                    <a:pt x="212035" y="447261"/>
                  </a:lnTo>
                  <a:lnTo>
                    <a:pt x="198783" y="453887"/>
                  </a:lnTo>
                  <a:lnTo>
                    <a:pt x="175592" y="493643"/>
                  </a:lnTo>
                  <a:lnTo>
                    <a:pt x="152400" y="470452"/>
                  </a:lnTo>
                  <a:lnTo>
                    <a:pt x="129209" y="460513"/>
                  </a:lnTo>
                  <a:lnTo>
                    <a:pt x="159026" y="440635"/>
                  </a:lnTo>
                  <a:lnTo>
                    <a:pt x="139148" y="407504"/>
                  </a:lnTo>
                  <a:lnTo>
                    <a:pt x="125896" y="390939"/>
                  </a:lnTo>
                  <a:lnTo>
                    <a:pt x="132522" y="337930"/>
                  </a:lnTo>
                  <a:lnTo>
                    <a:pt x="135835" y="301487"/>
                  </a:lnTo>
                  <a:lnTo>
                    <a:pt x="132522" y="271669"/>
                  </a:lnTo>
                  <a:lnTo>
                    <a:pt x="102705" y="221974"/>
                  </a:lnTo>
                  <a:lnTo>
                    <a:pt x="72887" y="202095"/>
                  </a:lnTo>
                  <a:lnTo>
                    <a:pt x="0" y="132522"/>
                  </a:lnTo>
                  <a:close/>
                </a:path>
              </a:pathLst>
            </a:custGeom>
            <a:solidFill>
              <a:srgbClr val="D7ACD5"/>
            </a:solidFill>
            <a:ln>
              <a:solidFill>
                <a:srgbClr val="6D35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371854" y="4969906"/>
              <a:ext cx="551656" cy="2765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2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OP</a:t>
              </a:r>
              <a:endParaRPr lang="en-CA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323850" y="2060575"/>
            <a:ext cx="2476500" cy="9239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dirty="0" smtClean="0">
                <a:latin typeface="Arial Narrow" panose="020B0606020202030204" pitchFamily="34" charset="0"/>
              </a:rPr>
              <a:t>Hydrocarbon contamination</a:t>
            </a:r>
          </a:p>
          <a:p>
            <a:pPr algn="ctr">
              <a:defRPr/>
            </a:pPr>
            <a:r>
              <a:rPr lang="en-CA" b="1" dirty="0" smtClean="0">
                <a:latin typeface="Arial Narrow" panose="020B0606020202030204" pitchFamily="34" charset="0"/>
              </a:rPr>
              <a:t>(8 010 m</a:t>
            </a:r>
            <a:r>
              <a:rPr lang="en-CA" b="1" baseline="30000" dirty="0" smtClean="0">
                <a:latin typeface="Arial Narrow" panose="020B0606020202030204" pitchFamily="34" charset="0"/>
              </a:rPr>
              <a:t>3</a:t>
            </a:r>
            <a:r>
              <a:rPr lang="en-CA" b="1" dirty="0" smtClean="0">
                <a:latin typeface="Arial Narrow" panose="020B0606020202030204" pitchFamily="34" charset="0"/>
              </a:rPr>
              <a:t>)</a:t>
            </a:r>
            <a:endParaRPr lang="en-CA" b="1" dirty="0">
              <a:latin typeface="Arial Narrow" panose="020B060602020203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323850" y="3141663"/>
            <a:ext cx="2476500" cy="92233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smtClean="0">
                <a:latin typeface="Arial Narrow" panose="020B0606020202030204" pitchFamily="34" charset="0"/>
              </a:rPr>
              <a:t>Groundwater pumping to avoid Lac aux Dorés contamination</a:t>
            </a:r>
            <a:endParaRPr lang="en-CA" b="1">
              <a:latin typeface="Arial Narrow" panose="020B060602020203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23850" y="4221163"/>
            <a:ext cx="2476500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smtClean="0">
                <a:latin typeface="Arial Narrow" panose="020B0606020202030204" pitchFamily="34" charset="0"/>
              </a:rPr>
              <a:t>Wide underground openings, site safety and ground stability</a:t>
            </a:r>
            <a:endParaRPr lang="en-CA" b="1">
              <a:latin typeface="Arial Narrow" panose="020B0606020202030204" pitchFamily="34" charset="0"/>
            </a:endParaRPr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1412875"/>
            <a:ext cx="1816100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lipse 7"/>
          <p:cNvSpPr/>
          <p:nvPr/>
        </p:nvSpPr>
        <p:spPr>
          <a:xfrm>
            <a:off x="4008438" y="3111500"/>
            <a:ext cx="142875" cy="139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5" name="Flèche droite 24"/>
          <p:cNvSpPr/>
          <p:nvPr/>
        </p:nvSpPr>
        <p:spPr>
          <a:xfrm rot="12851927">
            <a:off x="3761050" y="2659969"/>
            <a:ext cx="805981" cy="203250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1285" name="ZoneTexte 20"/>
          <p:cNvSpPr txBox="1">
            <a:spLocks noChangeArrowheads="1"/>
          </p:cNvSpPr>
          <p:nvPr/>
        </p:nvSpPr>
        <p:spPr bwMode="auto">
          <a:xfrm>
            <a:off x="2843213" y="5426075"/>
            <a:ext cx="23923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1400" i="1" smtClean="0">
                <a:latin typeface="Arial Narrow" pitchFamily="34" charset="0"/>
              </a:rPr>
              <a:t>Overview</a:t>
            </a:r>
            <a:endParaRPr lang="en-CA" altLang="fr-FR" sz="1400" i="1"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8" grpId="0" animBg="1"/>
      <p:bldP spid="28" grpId="0" animBg="1"/>
      <p:bldP spid="29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12293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5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smtClean="0">
                <a:solidFill>
                  <a:schemeClr val="bg1"/>
                </a:solidFill>
                <a:latin typeface="Arial Narrow" pitchFamily="34" charset="0"/>
              </a:rPr>
              <a:t>Tailing Sites A, B and C Issues</a:t>
            </a:r>
            <a:endParaRPr lang="en-CA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2296" name="Picture 19" descr="C:\Users\cvittet\Desktop\To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16113"/>
            <a:ext cx="3616325" cy="38401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5" descr="C:\Users\cvittet\Desktop\Génér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4681538"/>
            <a:ext cx="1827212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/>
          <p:cNvGrpSpPr>
            <a:grpSpLocks/>
          </p:cNvGrpSpPr>
          <p:nvPr/>
        </p:nvGrpSpPr>
        <p:grpSpPr bwMode="auto">
          <a:xfrm>
            <a:off x="6011863" y="4681538"/>
            <a:ext cx="1501775" cy="1257300"/>
            <a:chOff x="6292516" y="4801805"/>
            <a:chExt cx="1502385" cy="1258100"/>
          </a:xfrm>
        </p:grpSpPr>
        <p:sp>
          <p:nvSpPr>
            <p:cNvPr id="16" name="ZoneTexte 15"/>
            <p:cNvSpPr txBox="1"/>
            <p:nvPr/>
          </p:nvSpPr>
          <p:spPr>
            <a:xfrm>
              <a:off x="7243814" y="4801805"/>
              <a:ext cx="551087" cy="27640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200" b="1" smtClean="0">
                  <a:solidFill>
                    <a:srgbClr val="18BBE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LAD</a:t>
              </a:r>
              <a:endParaRPr lang="en-CA" sz="1200" b="1">
                <a:solidFill>
                  <a:srgbClr val="18BB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Forme libre 1"/>
            <p:cNvSpPr/>
            <p:nvPr/>
          </p:nvSpPr>
          <p:spPr>
            <a:xfrm>
              <a:off x="6416391" y="4836752"/>
              <a:ext cx="606671" cy="273224"/>
            </a:xfrm>
            <a:custGeom>
              <a:avLst/>
              <a:gdLst>
                <a:gd name="connsiteX0" fmla="*/ 88232 w 605590"/>
                <a:gd name="connsiteY0" fmla="*/ 160421 h 272716"/>
                <a:gd name="connsiteX1" fmla="*/ 152400 w 605590"/>
                <a:gd name="connsiteY1" fmla="*/ 104273 h 272716"/>
                <a:gd name="connsiteX2" fmla="*/ 224590 w 605590"/>
                <a:gd name="connsiteY2" fmla="*/ 52137 h 272716"/>
                <a:gd name="connsiteX3" fmla="*/ 268705 w 605590"/>
                <a:gd name="connsiteY3" fmla="*/ 44116 h 272716"/>
                <a:gd name="connsiteX4" fmla="*/ 328863 w 605590"/>
                <a:gd name="connsiteY4" fmla="*/ 16042 h 272716"/>
                <a:gd name="connsiteX5" fmla="*/ 393032 w 605590"/>
                <a:gd name="connsiteY5" fmla="*/ 0 h 272716"/>
                <a:gd name="connsiteX6" fmla="*/ 449179 w 605590"/>
                <a:gd name="connsiteY6" fmla="*/ 4010 h 272716"/>
                <a:gd name="connsiteX7" fmla="*/ 513347 w 605590"/>
                <a:gd name="connsiteY7" fmla="*/ 56147 h 272716"/>
                <a:gd name="connsiteX8" fmla="*/ 557463 w 605590"/>
                <a:gd name="connsiteY8" fmla="*/ 108284 h 272716"/>
                <a:gd name="connsiteX9" fmla="*/ 605590 w 605590"/>
                <a:gd name="connsiteY9" fmla="*/ 132347 h 272716"/>
                <a:gd name="connsiteX10" fmla="*/ 573505 w 605590"/>
                <a:gd name="connsiteY10" fmla="*/ 148389 h 272716"/>
                <a:gd name="connsiteX11" fmla="*/ 509337 w 605590"/>
                <a:gd name="connsiteY11" fmla="*/ 120316 h 272716"/>
                <a:gd name="connsiteX12" fmla="*/ 485274 w 605590"/>
                <a:gd name="connsiteY12" fmla="*/ 128337 h 272716"/>
                <a:gd name="connsiteX13" fmla="*/ 477253 w 605590"/>
                <a:gd name="connsiteY13" fmla="*/ 84221 h 272716"/>
                <a:gd name="connsiteX14" fmla="*/ 453190 w 605590"/>
                <a:gd name="connsiteY14" fmla="*/ 60158 h 272716"/>
                <a:gd name="connsiteX15" fmla="*/ 409074 w 605590"/>
                <a:gd name="connsiteY15" fmla="*/ 28073 h 272716"/>
                <a:gd name="connsiteX16" fmla="*/ 381000 w 605590"/>
                <a:gd name="connsiteY16" fmla="*/ 40105 h 272716"/>
                <a:gd name="connsiteX17" fmla="*/ 348916 w 605590"/>
                <a:gd name="connsiteY17" fmla="*/ 28073 h 272716"/>
                <a:gd name="connsiteX18" fmla="*/ 316832 w 605590"/>
                <a:gd name="connsiteY18" fmla="*/ 56147 h 272716"/>
                <a:gd name="connsiteX19" fmla="*/ 288758 w 605590"/>
                <a:gd name="connsiteY19" fmla="*/ 76200 h 272716"/>
                <a:gd name="connsiteX20" fmla="*/ 248653 w 605590"/>
                <a:gd name="connsiteY20" fmla="*/ 84221 h 272716"/>
                <a:gd name="connsiteX21" fmla="*/ 248653 w 605590"/>
                <a:gd name="connsiteY21" fmla="*/ 100263 h 272716"/>
                <a:gd name="connsiteX22" fmla="*/ 212558 w 605590"/>
                <a:gd name="connsiteY22" fmla="*/ 100263 h 272716"/>
                <a:gd name="connsiteX23" fmla="*/ 196516 w 605590"/>
                <a:gd name="connsiteY23" fmla="*/ 132347 h 272716"/>
                <a:gd name="connsiteX24" fmla="*/ 184484 w 605590"/>
                <a:gd name="connsiteY24" fmla="*/ 156410 h 272716"/>
                <a:gd name="connsiteX25" fmla="*/ 184484 w 605590"/>
                <a:gd name="connsiteY25" fmla="*/ 188494 h 272716"/>
                <a:gd name="connsiteX26" fmla="*/ 172453 w 605590"/>
                <a:gd name="connsiteY26" fmla="*/ 220579 h 272716"/>
                <a:gd name="connsiteX27" fmla="*/ 152400 w 605590"/>
                <a:gd name="connsiteY27" fmla="*/ 244642 h 272716"/>
                <a:gd name="connsiteX28" fmla="*/ 116305 w 605590"/>
                <a:gd name="connsiteY28" fmla="*/ 272716 h 272716"/>
                <a:gd name="connsiteX29" fmla="*/ 68179 w 605590"/>
                <a:gd name="connsiteY29" fmla="*/ 260684 h 272716"/>
                <a:gd name="connsiteX30" fmla="*/ 68179 w 605590"/>
                <a:gd name="connsiteY30" fmla="*/ 260684 h 272716"/>
                <a:gd name="connsiteX31" fmla="*/ 44116 w 605590"/>
                <a:gd name="connsiteY31" fmla="*/ 220579 h 272716"/>
                <a:gd name="connsiteX32" fmla="*/ 36095 w 605590"/>
                <a:gd name="connsiteY32" fmla="*/ 208547 h 272716"/>
                <a:gd name="connsiteX33" fmla="*/ 16042 w 605590"/>
                <a:gd name="connsiteY33" fmla="*/ 192505 h 272716"/>
                <a:gd name="connsiteX34" fmla="*/ 0 w 605590"/>
                <a:gd name="connsiteY34" fmla="*/ 176463 h 272716"/>
                <a:gd name="connsiteX35" fmla="*/ 88232 w 605590"/>
                <a:gd name="connsiteY35" fmla="*/ 160421 h 27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05590" h="272716">
                  <a:moveTo>
                    <a:pt x="88232" y="160421"/>
                  </a:moveTo>
                  <a:lnTo>
                    <a:pt x="152400" y="104273"/>
                  </a:lnTo>
                  <a:lnTo>
                    <a:pt x="224590" y="52137"/>
                  </a:lnTo>
                  <a:lnTo>
                    <a:pt x="268705" y="44116"/>
                  </a:lnTo>
                  <a:lnTo>
                    <a:pt x="328863" y="16042"/>
                  </a:lnTo>
                  <a:lnTo>
                    <a:pt x="393032" y="0"/>
                  </a:lnTo>
                  <a:lnTo>
                    <a:pt x="449179" y="4010"/>
                  </a:lnTo>
                  <a:lnTo>
                    <a:pt x="513347" y="56147"/>
                  </a:lnTo>
                  <a:lnTo>
                    <a:pt x="557463" y="108284"/>
                  </a:lnTo>
                  <a:lnTo>
                    <a:pt x="605590" y="132347"/>
                  </a:lnTo>
                  <a:lnTo>
                    <a:pt x="573505" y="148389"/>
                  </a:lnTo>
                  <a:lnTo>
                    <a:pt x="509337" y="120316"/>
                  </a:lnTo>
                  <a:lnTo>
                    <a:pt x="485274" y="128337"/>
                  </a:lnTo>
                  <a:lnTo>
                    <a:pt x="477253" y="84221"/>
                  </a:lnTo>
                  <a:lnTo>
                    <a:pt x="453190" y="60158"/>
                  </a:lnTo>
                  <a:lnTo>
                    <a:pt x="409074" y="28073"/>
                  </a:lnTo>
                  <a:lnTo>
                    <a:pt x="381000" y="40105"/>
                  </a:lnTo>
                  <a:lnTo>
                    <a:pt x="348916" y="28073"/>
                  </a:lnTo>
                  <a:lnTo>
                    <a:pt x="316832" y="56147"/>
                  </a:lnTo>
                  <a:lnTo>
                    <a:pt x="288758" y="76200"/>
                  </a:lnTo>
                  <a:lnTo>
                    <a:pt x="248653" y="84221"/>
                  </a:lnTo>
                  <a:lnTo>
                    <a:pt x="248653" y="100263"/>
                  </a:lnTo>
                  <a:lnTo>
                    <a:pt x="212558" y="100263"/>
                  </a:lnTo>
                  <a:lnTo>
                    <a:pt x="196516" y="132347"/>
                  </a:lnTo>
                  <a:lnTo>
                    <a:pt x="184484" y="156410"/>
                  </a:lnTo>
                  <a:lnTo>
                    <a:pt x="184484" y="188494"/>
                  </a:lnTo>
                  <a:lnTo>
                    <a:pt x="172453" y="220579"/>
                  </a:lnTo>
                  <a:lnTo>
                    <a:pt x="152400" y="244642"/>
                  </a:lnTo>
                  <a:lnTo>
                    <a:pt x="116305" y="272716"/>
                  </a:lnTo>
                  <a:lnTo>
                    <a:pt x="68179" y="260684"/>
                  </a:lnTo>
                  <a:lnTo>
                    <a:pt x="68179" y="260684"/>
                  </a:lnTo>
                  <a:lnTo>
                    <a:pt x="44116" y="220579"/>
                  </a:lnTo>
                  <a:lnTo>
                    <a:pt x="36095" y="208547"/>
                  </a:lnTo>
                  <a:lnTo>
                    <a:pt x="16042" y="192505"/>
                  </a:lnTo>
                  <a:lnTo>
                    <a:pt x="0" y="176463"/>
                  </a:lnTo>
                  <a:lnTo>
                    <a:pt x="88232" y="160421"/>
                  </a:lnTo>
                  <a:close/>
                </a:path>
              </a:pathLst>
            </a:custGeom>
            <a:solidFill>
              <a:srgbClr val="A6E5F6"/>
            </a:solidFill>
            <a:ln>
              <a:solidFill>
                <a:srgbClr val="18BB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" name="Forme libre 2"/>
            <p:cNvSpPr/>
            <p:nvPr/>
          </p:nvSpPr>
          <p:spPr>
            <a:xfrm>
              <a:off x="6292516" y="5947120"/>
              <a:ext cx="228693" cy="112785"/>
            </a:xfrm>
            <a:custGeom>
              <a:avLst/>
              <a:gdLst>
                <a:gd name="connsiteX0" fmla="*/ 56147 w 228600"/>
                <a:gd name="connsiteY0" fmla="*/ 0 h 112294"/>
                <a:gd name="connsiteX1" fmla="*/ 0 w 228600"/>
                <a:gd name="connsiteY1" fmla="*/ 32084 h 112294"/>
                <a:gd name="connsiteX2" fmla="*/ 0 w 228600"/>
                <a:gd name="connsiteY2" fmla="*/ 64168 h 112294"/>
                <a:gd name="connsiteX3" fmla="*/ 64168 w 228600"/>
                <a:gd name="connsiteY3" fmla="*/ 100263 h 112294"/>
                <a:gd name="connsiteX4" fmla="*/ 100263 w 228600"/>
                <a:gd name="connsiteY4" fmla="*/ 108284 h 112294"/>
                <a:gd name="connsiteX5" fmla="*/ 196516 w 228600"/>
                <a:gd name="connsiteY5" fmla="*/ 112294 h 112294"/>
                <a:gd name="connsiteX6" fmla="*/ 228600 w 228600"/>
                <a:gd name="connsiteY6" fmla="*/ 56147 h 112294"/>
                <a:gd name="connsiteX7" fmla="*/ 228600 w 228600"/>
                <a:gd name="connsiteY7" fmla="*/ 32084 h 112294"/>
                <a:gd name="connsiteX8" fmla="*/ 172452 w 228600"/>
                <a:gd name="connsiteY8" fmla="*/ 24063 h 112294"/>
                <a:gd name="connsiteX9" fmla="*/ 108284 w 228600"/>
                <a:gd name="connsiteY9" fmla="*/ 12031 h 112294"/>
                <a:gd name="connsiteX10" fmla="*/ 56147 w 228600"/>
                <a:gd name="connsiteY10" fmla="*/ 0 h 11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600" h="112294">
                  <a:moveTo>
                    <a:pt x="56147" y="0"/>
                  </a:moveTo>
                  <a:lnTo>
                    <a:pt x="0" y="32084"/>
                  </a:lnTo>
                  <a:lnTo>
                    <a:pt x="0" y="64168"/>
                  </a:lnTo>
                  <a:lnTo>
                    <a:pt x="64168" y="100263"/>
                  </a:lnTo>
                  <a:lnTo>
                    <a:pt x="100263" y="108284"/>
                  </a:lnTo>
                  <a:lnTo>
                    <a:pt x="196516" y="112294"/>
                  </a:lnTo>
                  <a:lnTo>
                    <a:pt x="228600" y="56147"/>
                  </a:lnTo>
                  <a:lnTo>
                    <a:pt x="228600" y="32084"/>
                  </a:lnTo>
                  <a:lnTo>
                    <a:pt x="172452" y="24063"/>
                  </a:lnTo>
                  <a:lnTo>
                    <a:pt x="108284" y="12031"/>
                  </a:lnTo>
                  <a:lnTo>
                    <a:pt x="56147" y="0"/>
                  </a:lnTo>
                  <a:close/>
                </a:path>
              </a:pathLst>
            </a:custGeom>
            <a:solidFill>
              <a:srgbClr val="A6E5F6"/>
            </a:solidFill>
            <a:ln>
              <a:solidFill>
                <a:srgbClr val="18BB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5" name="Forme libre 4"/>
            <p:cNvSpPr/>
            <p:nvPr/>
          </p:nvSpPr>
          <p:spPr>
            <a:xfrm>
              <a:off x="7194582" y="5237057"/>
              <a:ext cx="152462" cy="125492"/>
            </a:xfrm>
            <a:custGeom>
              <a:avLst/>
              <a:gdLst>
                <a:gd name="connsiteX0" fmla="*/ 0 w 152400"/>
                <a:gd name="connsiteY0" fmla="*/ 100264 h 124327"/>
                <a:gd name="connsiteX1" fmla="*/ 40105 w 152400"/>
                <a:gd name="connsiteY1" fmla="*/ 124327 h 124327"/>
                <a:gd name="connsiteX2" fmla="*/ 64169 w 152400"/>
                <a:gd name="connsiteY2" fmla="*/ 88232 h 124327"/>
                <a:gd name="connsiteX3" fmla="*/ 88232 w 152400"/>
                <a:gd name="connsiteY3" fmla="*/ 96253 h 124327"/>
                <a:gd name="connsiteX4" fmla="*/ 124327 w 152400"/>
                <a:gd name="connsiteY4" fmla="*/ 100264 h 124327"/>
                <a:gd name="connsiteX5" fmla="*/ 152400 w 152400"/>
                <a:gd name="connsiteY5" fmla="*/ 68179 h 124327"/>
                <a:gd name="connsiteX6" fmla="*/ 80211 w 152400"/>
                <a:gd name="connsiteY6" fmla="*/ 48127 h 124327"/>
                <a:gd name="connsiteX7" fmla="*/ 24063 w 152400"/>
                <a:gd name="connsiteY7" fmla="*/ 0 h 124327"/>
                <a:gd name="connsiteX8" fmla="*/ 12032 w 152400"/>
                <a:gd name="connsiteY8" fmla="*/ 32085 h 124327"/>
                <a:gd name="connsiteX9" fmla="*/ 0 w 152400"/>
                <a:gd name="connsiteY9" fmla="*/ 100264 h 124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124327">
                  <a:moveTo>
                    <a:pt x="0" y="100264"/>
                  </a:moveTo>
                  <a:lnTo>
                    <a:pt x="40105" y="124327"/>
                  </a:lnTo>
                  <a:lnTo>
                    <a:pt x="64169" y="88232"/>
                  </a:lnTo>
                  <a:lnTo>
                    <a:pt x="88232" y="96253"/>
                  </a:lnTo>
                  <a:lnTo>
                    <a:pt x="124327" y="100264"/>
                  </a:lnTo>
                  <a:lnTo>
                    <a:pt x="152400" y="68179"/>
                  </a:lnTo>
                  <a:lnTo>
                    <a:pt x="80211" y="48127"/>
                  </a:lnTo>
                  <a:lnTo>
                    <a:pt x="24063" y="0"/>
                  </a:lnTo>
                  <a:lnTo>
                    <a:pt x="12032" y="32085"/>
                  </a:lnTo>
                  <a:lnTo>
                    <a:pt x="0" y="100264"/>
                  </a:lnTo>
                  <a:close/>
                </a:path>
              </a:pathLst>
            </a:custGeom>
            <a:solidFill>
              <a:srgbClr val="A6E5F6"/>
            </a:solidFill>
            <a:ln>
              <a:solidFill>
                <a:srgbClr val="18BB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323850" y="2084388"/>
            <a:ext cx="2376488" cy="92233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smtClean="0">
                <a:latin typeface="Arial Narrow" panose="020B0606020202030204" pitchFamily="34" charset="0"/>
              </a:rPr>
              <a:t>Water seepage through backfill on the shore (Site A)</a:t>
            </a:r>
            <a:endParaRPr lang="en-CA" b="1">
              <a:latin typeface="Arial Narrow" panose="020B0606020202030204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 rot="19801612">
            <a:off x="3365500" y="2386013"/>
            <a:ext cx="636588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1" name="ZoneTexte 20"/>
          <p:cNvSpPr txBox="1"/>
          <p:nvPr/>
        </p:nvSpPr>
        <p:spPr>
          <a:xfrm>
            <a:off x="319088" y="3167063"/>
            <a:ext cx="2376487" cy="9239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Occasional overflow of contaminated water</a:t>
            </a:r>
          </a:p>
          <a:p>
            <a:pPr algn="ctr">
              <a:defRPr/>
            </a:pPr>
            <a:r>
              <a:rPr lang="en-CA" b="1" dirty="0" smtClean="0">
                <a:latin typeface="Arial Narrow" panose="020B0606020202030204" pitchFamily="34" charset="0"/>
              </a:rPr>
              <a:t>(Site A)</a:t>
            </a:r>
            <a:endParaRPr lang="en-CA" b="1" dirty="0">
              <a:latin typeface="Arial Narrow" panose="020B060602020203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15913" y="4235450"/>
            <a:ext cx="2376487" cy="92233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smtClean="0">
                <a:latin typeface="Arial Narrow" panose="020B0606020202030204" pitchFamily="34" charset="0"/>
              </a:rPr>
              <a:t>Seepage at the foot of the dykes</a:t>
            </a:r>
          </a:p>
          <a:p>
            <a:pPr algn="ctr">
              <a:defRPr/>
            </a:pPr>
            <a:r>
              <a:rPr lang="en-CA" b="1" smtClean="0">
                <a:latin typeface="Arial Narrow" panose="020B0606020202030204" pitchFamily="34" charset="0"/>
              </a:rPr>
              <a:t>(Sites B and C)</a:t>
            </a:r>
            <a:endParaRPr lang="en-CA" b="1">
              <a:latin typeface="Arial Narrow" panose="020B0606020202030204" pitchFamily="34" charset="0"/>
            </a:endParaRPr>
          </a:p>
        </p:txBody>
      </p:sp>
      <p:grpSp>
        <p:nvGrpSpPr>
          <p:cNvPr id="31" name="Groupe 30"/>
          <p:cNvGrpSpPr>
            <a:grpSpLocks/>
          </p:cNvGrpSpPr>
          <p:nvPr/>
        </p:nvGrpSpPr>
        <p:grpSpPr bwMode="auto">
          <a:xfrm>
            <a:off x="3132138" y="4826000"/>
            <a:ext cx="792162" cy="434975"/>
            <a:chOff x="3131840" y="4802188"/>
            <a:chExt cx="792088" cy="434975"/>
          </a:xfrm>
        </p:grpSpPr>
        <p:sp>
          <p:nvSpPr>
            <p:cNvPr id="12" name="Ellipse 11"/>
            <p:cNvSpPr/>
            <p:nvPr/>
          </p:nvSpPr>
          <p:spPr>
            <a:xfrm rot="986051">
              <a:off x="3131840" y="4802188"/>
              <a:ext cx="792088" cy="4349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grpSp>
          <p:nvGrpSpPr>
            <p:cNvPr id="12311" name="Groupe 29"/>
            <p:cNvGrpSpPr>
              <a:grpSpLocks/>
            </p:cNvGrpSpPr>
            <p:nvPr/>
          </p:nvGrpSpPr>
          <p:grpSpPr bwMode="auto">
            <a:xfrm>
              <a:off x="3347864" y="4967019"/>
              <a:ext cx="360040" cy="79375"/>
              <a:chOff x="3347864" y="4967019"/>
              <a:chExt cx="360040" cy="79375"/>
            </a:xfrm>
          </p:grpSpPr>
          <p:cxnSp>
            <p:nvCxnSpPr>
              <p:cNvPr id="24" name="Connecteur droit 23"/>
              <p:cNvCxnSpPr/>
              <p:nvPr/>
            </p:nvCxnSpPr>
            <p:spPr>
              <a:xfrm>
                <a:off x="3347720" y="4967288"/>
                <a:ext cx="71430" cy="3333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>
                <a:off x="3419150" y="5000626"/>
                <a:ext cx="288898" cy="460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291" name="Groupe 12290"/>
          <p:cNvGrpSpPr>
            <a:grpSpLocks/>
          </p:cNvGrpSpPr>
          <p:nvPr/>
        </p:nvGrpSpPr>
        <p:grpSpPr bwMode="auto">
          <a:xfrm>
            <a:off x="5292725" y="3167063"/>
            <a:ext cx="503238" cy="322262"/>
            <a:chOff x="5292080" y="3143239"/>
            <a:chExt cx="504056" cy="323165"/>
          </a:xfrm>
        </p:grpSpPr>
        <p:sp>
          <p:nvSpPr>
            <p:cNvPr id="12288" name="Ellipse 12287"/>
            <p:cNvSpPr/>
            <p:nvPr/>
          </p:nvSpPr>
          <p:spPr>
            <a:xfrm rot="1518178">
              <a:off x="5292080" y="3143239"/>
              <a:ext cx="504056" cy="32316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cxnSp>
          <p:nvCxnSpPr>
            <p:cNvPr id="12290" name="Connecteur droit 12289"/>
            <p:cNvCxnSpPr/>
            <p:nvPr/>
          </p:nvCxnSpPr>
          <p:spPr>
            <a:xfrm>
              <a:off x="5454268" y="3296066"/>
              <a:ext cx="143107" cy="525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ZoneTexte 42"/>
          <p:cNvSpPr txBox="1"/>
          <p:nvPr/>
        </p:nvSpPr>
        <p:spPr>
          <a:xfrm>
            <a:off x="6438900" y="2089150"/>
            <a:ext cx="2376488" cy="3683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smtClean="0">
                <a:latin typeface="Arial Narrow" panose="020B0606020202030204" pitchFamily="34" charset="0"/>
              </a:rPr>
              <a:t>Wind erosion</a:t>
            </a:r>
            <a:endParaRPr lang="en-CA" b="1">
              <a:latin typeface="Arial Narrow" panose="020B0606020202030204" pitchFamily="34" charset="0"/>
            </a:endParaRPr>
          </a:p>
        </p:txBody>
      </p:sp>
      <p:pic>
        <p:nvPicPr>
          <p:cNvPr id="12308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608263"/>
            <a:ext cx="237648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ZoneTexte 45"/>
          <p:cNvSpPr txBox="1">
            <a:spLocks noChangeArrowheads="1"/>
          </p:cNvSpPr>
          <p:nvPr/>
        </p:nvSpPr>
        <p:spPr bwMode="auto">
          <a:xfrm>
            <a:off x="2771775" y="5737225"/>
            <a:ext cx="2392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1400" i="1" smtClean="0">
                <a:latin typeface="Arial Narrow" pitchFamily="34" charset="0"/>
              </a:rPr>
              <a:t>Overview</a:t>
            </a:r>
            <a:endParaRPr lang="en-CA" altLang="fr-FR" sz="1400" i="1">
              <a:latin typeface="Arial Narrow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21" grpId="0" animBg="1"/>
      <p:bldP spid="2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14341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ZoneTexte 6"/>
          <p:cNvSpPr txBox="1">
            <a:spLocks noChangeArrowheads="1"/>
          </p:cNvSpPr>
          <p:nvPr/>
        </p:nvSpPr>
        <p:spPr bwMode="auto">
          <a:xfrm>
            <a:off x="431800" y="1148839"/>
            <a:ext cx="8424863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-238950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  <a:defRPr/>
            </a:pPr>
            <a:r>
              <a:rPr lang="en-CA" altLang="fr-FR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Lac aux </a:t>
            </a:r>
            <a:r>
              <a:rPr lang="en-CA" altLang="fr-FR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Dorés</a:t>
            </a:r>
            <a:r>
              <a:rPr lang="en-CA" altLang="fr-FR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water contamination (fish habitat)</a:t>
            </a:r>
          </a:p>
          <a:p>
            <a:pPr marL="0" indent="-238950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  <a:defRPr/>
            </a:pPr>
            <a:r>
              <a:rPr lang="en-CA" altLang="fr-FR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Dust emission from tailings</a:t>
            </a:r>
          </a:p>
          <a:p>
            <a:pPr marL="0" indent="-238950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  <a:defRPr/>
            </a:pPr>
            <a:r>
              <a:rPr lang="en-CA" altLang="fr-FR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</a:t>
            </a:r>
            <a:r>
              <a:rPr lang="en-CA" altLang="fr-FR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ecurity of the site</a:t>
            </a:r>
          </a:p>
          <a:p>
            <a:pPr marL="0" indent="-238950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  <a:defRPr/>
            </a:pPr>
            <a:r>
              <a:rPr lang="en-CA" altLang="fr-FR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Efficiency and sustainability of the proposed rehabilitation scenarios</a:t>
            </a:r>
            <a:endParaRPr lang="en-CA" altLang="fr-FR" b="1" i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4344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smtClean="0">
                <a:solidFill>
                  <a:schemeClr val="bg1"/>
                </a:solidFill>
                <a:latin typeface="Arial Narrow" pitchFamily="34" charset="0"/>
              </a:rPr>
              <a:t>Local Communities Issues</a:t>
            </a:r>
            <a:endParaRPr lang="en-CA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4345" name="Picture 2" descr="C:\Users\cvittet\Desktop\2012 10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365105"/>
            <a:ext cx="8388350" cy="208823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13317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ZoneTexte 6"/>
          <p:cNvSpPr txBox="1">
            <a:spLocks noChangeArrowheads="1"/>
          </p:cNvSpPr>
          <p:nvPr/>
        </p:nvSpPr>
        <p:spPr bwMode="auto">
          <a:xfrm>
            <a:off x="431800" y="1557338"/>
            <a:ext cx="8280400" cy="312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-238950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  <a:defRPr/>
            </a:pPr>
            <a:r>
              <a:rPr lang="en-CA" altLang="fr-FR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Recreational activities on the lake</a:t>
            </a:r>
          </a:p>
          <a:p>
            <a:pPr marL="0" indent="-238950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  <a:defRPr/>
            </a:pPr>
            <a:r>
              <a:rPr lang="en-CA" altLang="fr-FR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Fishing and hunting</a:t>
            </a:r>
          </a:p>
          <a:p>
            <a:pPr marL="0" indent="-238950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  <a:defRPr/>
            </a:pPr>
            <a:r>
              <a:rPr lang="en-CA" altLang="fr-FR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Gathering place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CA" altLang="fr-FR" sz="2400" b="1" i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3320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Local Communities Future Use</a:t>
            </a:r>
            <a:endParaRPr lang="en-CA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3321" name="Picture 2" descr="C:\Users\cvittet\Desktop\2012 4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5"/>
          <a:stretch>
            <a:fillRect/>
          </a:stretch>
        </p:blipFill>
        <p:spPr bwMode="auto">
          <a:xfrm>
            <a:off x="371475" y="4221163"/>
            <a:ext cx="8388350" cy="19081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15365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smtClean="0">
                <a:solidFill>
                  <a:schemeClr val="bg1"/>
                </a:solidFill>
                <a:latin typeface="Arial Narrow" pitchFamily="34" charset="0"/>
              </a:rPr>
              <a:t>MRN Restoration Measures</a:t>
            </a:r>
            <a:endParaRPr lang="en-CA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368" name="ZoneTexte 6"/>
          <p:cNvSpPr txBox="1">
            <a:spLocks noChangeArrowheads="1"/>
          </p:cNvSpPr>
          <p:nvPr/>
        </p:nvSpPr>
        <p:spPr bwMode="auto">
          <a:xfrm>
            <a:off x="360363" y="1673225"/>
            <a:ext cx="8423275" cy="393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Mitigate the contamination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Assure site safety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Design a solution using a </a:t>
            </a:r>
            <a:r>
              <a:rPr lang="en-CA" altLang="fr-FR" sz="2800" b="1" u="sng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renaturalisation</a:t>
            </a: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approach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Control wind erosion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Aim </a:t>
            </a:r>
            <a:r>
              <a:rPr lang="en-CA" altLang="fr-FR" sz="2800" b="1" dirty="0" smtClean="0">
                <a:latin typeface="Arial Narrow" pitchFamily="34" charset="0"/>
                <a:cs typeface="Arial" charset="0"/>
              </a:rPr>
              <a:t>for a site </a:t>
            </a: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compatible with recreational uses, including hunting and fishing </a:t>
            </a:r>
            <a:endParaRPr lang="en-CA" altLang="fr-FR" sz="12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6389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1" name="ZoneTexte 6"/>
          <p:cNvSpPr txBox="1">
            <a:spLocks noChangeArrowheads="1"/>
          </p:cNvSpPr>
          <p:nvPr/>
        </p:nvSpPr>
        <p:spPr bwMode="auto">
          <a:xfrm>
            <a:off x="360363" y="1509713"/>
            <a:ext cx="842327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19138" indent="-215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Technologies to prevent acid generation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</a:pPr>
            <a:r>
              <a:rPr lang="en-CA" altLang="fr-FR" sz="2400" dirty="0" smtClean="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Elevated </a:t>
            </a:r>
            <a:r>
              <a:rPr lang="en-CA" altLang="fr-FR" sz="2400" dirty="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water table technique combined with a monolayer cover</a:t>
            </a: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7389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CA" altLang="fr-FR" sz="3800" spc="-90" dirty="0">
                <a:solidFill>
                  <a:schemeClr val="bg1"/>
                </a:solidFill>
                <a:latin typeface="Arial Narrow" pitchFamily="34" charset="0"/>
              </a:rPr>
              <a:t>Available Restoration Technologies</a:t>
            </a:r>
          </a:p>
        </p:txBody>
      </p:sp>
      <p:pic>
        <p:nvPicPr>
          <p:cNvPr id="3" name="Image 2" descr="image01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3288"/>
            <a:ext cx="4248000" cy="3168000"/>
          </a:xfrm>
          <a:prstGeom prst="rect">
            <a:avLst/>
          </a:prstGeom>
        </p:spPr>
      </p:pic>
      <p:pic>
        <p:nvPicPr>
          <p:cNvPr id="5" name="Image 4" descr="image02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3288"/>
            <a:ext cx="4248000" cy="316800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917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16389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1" name="ZoneTexte 6"/>
          <p:cNvSpPr txBox="1">
            <a:spLocks noChangeArrowheads="1"/>
          </p:cNvSpPr>
          <p:nvPr/>
        </p:nvSpPr>
        <p:spPr bwMode="auto">
          <a:xfrm>
            <a:off x="360363" y="1509713"/>
            <a:ext cx="842327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19138" indent="-215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Technologies to prevent acid generation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</a:pPr>
            <a:r>
              <a:rPr lang="en-CA" altLang="fr-FR" sz="2400" dirty="0" smtClean="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Oxygen barrier cover (HDPE membrane)</a:t>
            </a:r>
            <a:endParaRPr lang="en-CA" altLang="fr-FR" sz="2400" dirty="0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16392" name="Picture 3" descr="C:\Users\cvittet\AppData\Local\Microsoft\Windows\Temporary Internet Files\Content.Outlook\GUHP1E7I\Eustis 3 06-10-09 (5)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8783637" cy="237604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ZoneTexte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388" y="5414963"/>
            <a:ext cx="36984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CA" altLang="fr-FR" sz="1000" smtClean="0">
                <a:solidFill>
                  <a:schemeClr val="bg1"/>
                </a:solidFill>
                <a:latin typeface="Arial" charset="0"/>
                <a:cs typeface="Arial" charset="0"/>
              </a:rPr>
              <a:t>Restoration work at Eustis mine : Oxygen barrier cover (2006)</a:t>
            </a:r>
            <a:endParaRPr kumimoji="1" lang="en-CA" altLang="fr-FR" sz="10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7389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CA" altLang="fr-FR" sz="3800" spc="-90" dirty="0" smtClean="0">
                <a:solidFill>
                  <a:schemeClr val="bg1"/>
                </a:solidFill>
                <a:latin typeface="Arial Narrow" pitchFamily="34" charset="0"/>
              </a:rPr>
              <a:t>Available Restoration Technologies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18437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9" name="ZoneTexte 6"/>
          <p:cNvSpPr txBox="1">
            <a:spLocks noChangeArrowheads="1"/>
          </p:cNvSpPr>
          <p:nvPr/>
        </p:nvSpPr>
        <p:spPr bwMode="auto">
          <a:xfrm>
            <a:off x="360363" y="1509713"/>
            <a:ext cx="8423275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Example of rehabilitation and restoration work (Eustis)</a:t>
            </a:r>
            <a:endParaRPr lang="en-CA" altLang="fr-FR" sz="24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grpSp>
        <p:nvGrpSpPr>
          <p:cNvPr id="2" name="Groupe 1"/>
          <p:cNvGrpSpPr>
            <a:grpSpLocks/>
          </p:cNvGrpSpPr>
          <p:nvPr/>
        </p:nvGrpSpPr>
        <p:grpSpPr bwMode="auto">
          <a:xfrm>
            <a:off x="250825" y="2349500"/>
            <a:ext cx="4224338" cy="3167063"/>
            <a:chOff x="251520" y="2349023"/>
            <a:chExt cx="4224239" cy="3167857"/>
          </a:xfrm>
        </p:grpSpPr>
        <p:pic>
          <p:nvPicPr>
            <p:cNvPr id="1844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349023"/>
              <a:ext cx="4224239" cy="3167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47" name="ZoneTexte 2"/>
            <p:cNvSpPr txBox="1">
              <a:spLocks noChangeArrowheads="1"/>
            </p:cNvSpPr>
            <p:nvPr/>
          </p:nvSpPr>
          <p:spPr bwMode="auto">
            <a:xfrm>
              <a:off x="251520" y="4922004"/>
              <a:ext cx="24050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CA" altLang="fr-FR" sz="2800" b="1" dirty="0" smtClean="0">
                  <a:solidFill>
                    <a:schemeClr val="bg1"/>
                  </a:solidFill>
                  <a:latin typeface="Arial Narrow" pitchFamily="34" charset="0"/>
                </a:rPr>
                <a:t>Before</a:t>
              </a:r>
              <a:endParaRPr lang="en-CA" altLang="fr-FR" sz="2800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8" name="Groupe 7"/>
          <p:cNvGrpSpPr>
            <a:grpSpLocks/>
          </p:cNvGrpSpPr>
          <p:nvPr/>
        </p:nvGrpSpPr>
        <p:grpSpPr bwMode="auto">
          <a:xfrm>
            <a:off x="4716463" y="2349500"/>
            <a:ext cx="4225925" cy="3167063"/>
            <a:chOff x="4716016" y="2348879"/>
            <a:chExt cx="4226372" cy="3168435"/>
          </a:xfrm>
        </p:grpSpPr>
        <p:pic>
          <p:nvPicPr>
            <p:cNvPr id="1844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148" y="2348879"/>
              <a:ext cx="4224240" cy="3168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45" name="ZoneTexte 15"/>
            <p:cNvSpPr txBox="1">
              <a:spLocks noChangeArrowheads="1"/>
            </p:cNvSpPr>
            <p:nvPr/>
          </p:nvSpPr>
          <p:spPr bwMode="auto">
            <a:xfrm>
              <a:off x="4716016" y="4922004"/>
              <a:ext cx="24050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CA" altLang="fr-FR" sz="2800" b="1" dirty="0" smtClean="0">
                  <a:solidFill>
                    <a:schemeClr val="bg1"/>
                  </a:solidFill>
                  <a:latin typeface="Arial Narrow" pitchFamily="34" charset="0"/>
                </a:rPr>
                <a:t>After</a:t>
              </a:r>
              <a:endParaRPr lang="en-CA" altLang="fr-FR" sz="2800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sp>
        <p:nvSpPr>
          <p:cNvPr id="16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7389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CA" altLang="fr-FR" sz="3800" spc="-90" smtClean="0">
                <a:solidFill>
                  <a:schemeClr val="bg1"/>
                </a:solidFill>
                <a:latin typeface="Arial Narrow" pitchFamily="34" charset="0"/>
              </a:rPr>
              <a:t>Available Restoration Technologies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image002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48880"/>
            <a:ext cx="4248000" cy="316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7413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ZoneTexte 6"/>
          <p:cNvSpPr txBox="1">
            <a:spLocks noChangeArrowheads="1"/>
          </p:cNvSpPr>
          <p:nvPr/>
        </p:nvSpPr>
        <p:spPr bwMode="auto">
          <a:xfrm>
            <a:off x="360363" y="1509713"/>
            <a:ext cx="8783637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Example of rehabilitation and restoration work </a:t>
            </a: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(</a:t>
            </a:r>
            <a:r>
              <a:rPr lang="en-CA" altLang="fr-FR" sz="2800" b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Normetal</a:t>
            </a: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)</a:t>
            </a:r>
            <a:endParaRPr lang="en-CA" altLang="fr-FR" sz="24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6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7389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CA" altLang="fr-FR" sz="3800" spc="-90" dirty="0">
                <a:solidFill>
                  <a:schemeClr val="bg1"/>
                </a:solidFill>
                <a:latin typeface="Arial Narrow" pitchFamily="34" charset="0"/>
              </a:rPr>
              <a:t>Available Restoration Technologies</a:t>
            </a:r>
          </a:p>
        </p:txBody>
      </p:sp>
      <p:sp>
        <p:nvSpPr>
          <p:cNvPr id="13" name="ZoneTexte 2"/>
          <p:cNvSpPr txBox="1">
            <a:spLocks noChangeArrowheads="1"/>
          </p:cNvSpPr>
          <p:nvPr/>
        </p:nvSpPr>
        <p:spPr bwMode="auto">
          <a:xfrm>
            <a:off x="250825" y="4921836"/>
            <a:ext cx="2405143" cy="52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2800" b="1" dirty="0" smtClean="0">
                <a:solidFill>
                  <a:schemeClr val="bg1"/>
                </a:solidFill>
                <a:latin typeface="Arial Narrow" pitchFamily="34" charset="0"/>
              </a:rPr>
              <a:t>Before</a:t>
            </a:r>
            <a:endParaRPr lang="en-CA" altLang="fr-FR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ZoneTexte 15"/>
          <p:cNvSpPr txBox="1">
            <a:spLocks noChangeArrowheads="1"/>
          </p:cNvSpPr>
          <p:nvPr/>
        </p:nvSpPr>
        <p:spPr bwMode="auto">
          <a:xfrm>
            <a:off x="4831463" y="4921511"/>
            <a:ext cx="2404833" cy="52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2800" b="1" dirty="0" smtClean="0">
                <a:solidFill>
                  <a:schemeClr val="bg1"/>
                </a:solidFill>
                <a:latin typeface="Arial Narrow" pitchFamily="34" charset="0"/>
              </a:rPr>
              <a:t>After</a:t>
            </a:r>
            <a:endParaRPr lang="en-CA" altLang="fr-FR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" name="Image 1" descr="Normétal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9" y="2348880"/>
            <a:ext cx="4218693" cy="3168000"/>
          </a:xfrm>
          <a:prstGeom prst="rect">
            <a:avLst/>
          </a:prstGeom>
        </p:spPr>
      </p:pic>
      <p:sp>
        <p:nvSpPr>
          <p:cNvPr id="15" name="ZoneTexte 2"/>
          <p:cNvSpPr txBox="1">
            <a:spLocks noChangeArrowheads="1"/>
          </p:cNvSpPr>
          <p:nvPr/>
        </p:nvSpPr>
        <p:spPr bwMode="auto">
          <a:xfrm>
            <a:off x="323528" y="4941168"/>
            <a:ext cx="2405143" cy="52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2800" b="1" dirty="0" smtClean="0">
                <a:solidFill>
                  <a:schemeClr val="bg1"/>
                </a:solidFill>
                <a:latin typeface="Arial Narrow" pitchFamily="34" charset="0"/>
              </a:rPr>
              <a:t>Before</a:t>
            </a:r>
            <a:endParaRPr lang="en-CA" altLang="fr-FR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15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age001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48880"/>
            <a:ext cx="4248000" cy="3168000"/>
          </a:xfrm>
          <a:prstGeom prst="rect">
            <a:avLst/>
          </a:prstGeom>
        </p:spPr>
      </p:pic>
      <p:pic>
        <p:nvPicPr>
          <p:cNvPr id="2" name="Image 1" descr="image003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4248000" cy="316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7413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ZoneTexte 6"/>
          <p:cNvSpPr txBox="1">
            <a:spLocks noChangeArrowheads="1"/>
          </p:cNvSpPr>
          <p:nvPr/>
        </p:nvSpPr>
        <p:spPr bwMode="auto">
          <a:xfrm>
            <a:off x="360363" y="1509713"/>
            <a:ext cx="8423275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Example of rehabilitation and restoration work </a:t>
            </a: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(Poirier)</a:t>
            </a:r>
            <a:endParaRPr lang="fr-CA" altLang="fr-FR" sz="24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6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7389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CA" altLang="fr-FR" sz="3800" spc="-90" dirty="0">
                <a:solidFill>
                  <a:schemeClr val="bg1"/>
                </a:solidFill>
                <a:latin typeface="Arial Narrow" pitchFamily="34" charset="0"/>
              </a:rPr>
              <a:t>Available Restoration Technologies</a:t>
            </a:r>
          </a:p>
        </p:txBody>
      </p:sp>
      <p:sp>
        <p:nvSpPr>
          <p:cNvPr id="13" name="ZoneTexte 2"/>
          <p:cNvSpPr txBox="1">
            <a:spLocks noChangeArrowheads="1"/>
          </p:cNvSpPr>
          <p:nvPr/>
        </p:nvSpPr>
        <p:spPr bwMode="auto">
          <a:xfrm>
            <a:off x="366657" y="4921836"/>
            <a:ext cx="2405143" cy="52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2800" b="1" dirty="0" smtClean="0">
                <a:solidFill>
                  <a:schemeClr val="bg1"/>
                </a:solidFill>
                <a:latin typeface="Arial Narrow" pitchFamily="34" charset="0"/>
              </a:rPr>
              <a:t>Before</a:t>
            </a:r>
            <a:endParaRPr lang="en-CA" altLang="fr-FR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ZoneTexte 15"/>
          <p:cNvSpPr txBox="1">
            <a:spLocks noChangeArrowheads="1"/>
          </p:cNvSpPr>
          <p:nvPr/>
        </p:nvSpPr>
        <p:spPr bwMode="auto">
          <a:xfrm>
            <a:off x="4716463" y="4921511"/>
            <a:ext cx="2404833" cy="52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2800" b="1" dirty="0" smtClean="0">
                <a:solidFill>
                  <a:schemeClr val="bg1"/>
                </a:solidFill>
                <a:latin typeface="Arial Narrow" pitchFamily="34" charset="0"/>
              </a:rPr>
              <a:t>After</a:t>
            </a:r>
            <a:endParaRPr lang="en-CA" altLang="fr-FR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559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3077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ZoneTexte 5"/>
          <p:cNvSpPr txBox="1">
            <a:spLocks noChangeArrowheads="1"/>
          </p:cNvSpPr>
          <p:nvPr/>
        </p:nvSpPr>
        <p:spPr bwMode="auto">
          <a:xfrm>
            <a:off x="377825" y="223838"/>
            <a:ext cx="657066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smtClean="0">
                <a:solidFill>
                  <a:schemeClr val="bg1"/>
                </a:solidFill>
                <a:latin typeface="Arial Narrow" pitchFamily="34" charset="0"/>
              </a:rPr>
              <a:t>Table of Contents</a:t>
            </a:r>
            <a:endParaRPr lang="en-CA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07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Espace réservé du contenu 6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22275" y="1628775"/>
            <a:ext cx="8299450" cy="4608513"/>
          </a:xfrm>
        </p:spPr>
        <p:txBody>
          <a:bodyPr/>
          <a:lstStyle/>
          <a:p>
            <a:pPr marL="971550" lvl="1" indent="-514350">
              <a:buSzPct val="100000"/>
              <a:buFont typeface="Arial" charset="0"/>
              <a:buAutoNum type="arabicPeriod"/>
              <a:defRPr/>
            </a:pPr>
            <a:r>
              <a:rPr lang="en-CA" altLang="fr-FR" b="1" smtClean="0">
                <a:solidFill>
                  <a:schemeClr val="tx1">
                    <a:lumMod val="1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Context and Issues</a:t>
            </a:r>
          </a:p>
          <a:p>
            <a:pPr marL="971550" lvl="1" indent="-514350">
              <a:buSzPct val="100000"/>
              <a:buFont typeface="Arial" charset="0"/>
              <a:buAutoNum type="arabicPeriod"/>
              <a:defRPr/>
            </a:pPr>
            <a:endParaRPr lang="en-CA" altLang="fr-FR" sz="1200" b="1" smtClean="0">
              <a:solidFill>
                <a:schemeClr val="tx1">
                  <a:lumMod val="1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971550" lvl="1" indent="-514350">
              <a:buSzPct val="100000"/>
              <a:buFont typeface="Arial" charset="0"/>
              <a:buAutoNum type="arabicPeriod"/>
              <a:defRPr/>
            </a:pPr>
            <a:r>
              <a:rPr lang="en-CA" altLang="fr-FR" b="1" smtClean="0">
                <a:solidFill>
                  <a:schemeClr val="tx1">
                    <a:lumMod val="1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Objectives and Approach</a:t>
            </a:r>
          </a:p>
          <a:p>
            <a:pPr marL="971550" lvl="1" indent="-514350">
              <a:buSzPct val="100000"/>
              <a:buFont typeface="Arial" charset="0"/>
              <a:buAutoNum type="arabicPeriod"/>
              <a:defRPr/>
            </a:pPr>
            <a:endParaRPr lang="en-CA" altLang="fr-FR" sz="1200" b="1" smtClean="0">
              <a:solidFill>
                <a:schemeClr val="tx1">
                  <a:lumMod val="1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971550" lvl="1" indent="-514350">
              <a:buSzPct val="100000"/>
              <a:buFont typeface="Arial" charset="0"/>
              <a:buAutoNum type="arabicPeriod"/>
              <a:defRPr/>
            </a:pPr>
            <a:r>
              <a:rPr lang="en-CA" altLang="fr-FR" b="1" smtClean="0">
                <a:solidFill>
                  <a:schemeClr val="tx1">
                    <a:lumMod val="1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Proposed Scenario per Sector</a:t>
            </a:r>
          </a:p>
          <a:p>
            <a:pPr marL="971550" lvl="1" indent="-514350">
              <a:buSzPct val="100000"/>
              <a:buFont typeface="Arial" charset="0"/>
              <a:buAutoNum type="arabicPeriod"/>
              <a:defRPr/>
            </a:pPr>
            <a:endParaRPr lang="en-CA" altLang="fr-FR" sz="1200" b="1" smtClean="0">
              <a:solidFill>
                <a:schemeClr val="tx1">
                  <a:lumMod val="1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971550" lvl="1" indent="-514350">
              <a:buSzPct val="100000"/>
              <a:buFont typeface="Arial" charset="0"/>
              <a:buAutoNum type="arabicPeriod"/>
              <a:defRPr/>
            </a:pPr>
            <a:r>
              <a:rPr lang="en-CA" altLang="fr-FR" b="1" smtClean="0">
                <a:solidFill>
                  <a:schemeClr val="tx1">
                    <a:lumMod val="1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Preliminary Work</a:t>
            </a:r>
          </a:p>
          <a:p>
            <a:pPr marL="971550" lvl="1" indent="-514350">
              <a:buSzPct val="100000"/>
              <a:buFont typeface="Arial" charset="0"/>
              <a:buAutoNum type="arabicPeriod"/>
              <a:defRPr/>
            </a:pPr>
            <a:endParaRPr lang="en-CA" altLang="fr-FR" sz="1200" b="1" smtClean="0">
              <a:solidFill>
                <a:schemeClr val="tx1">
                  <a:lumMod val="1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971550" lvl="1" indent="-514350">
              <a:buSzPct val="100000"/>
              <a:buFont typeface="Arial" charset="0"/>
              <a:buAutoNum type="arabicPeriod"/>
              <a:defRPr/>
            </a:pPr>
            <a:r>
              <a:rPr lang="en-CA" altLang="fr-FR" b="1" smtClean="0">
                <a:solidFill>
                  <a:schemeClr val="tx1">
                    <a:lumMod val="1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Monitoring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763" y="1125538"/>
            <a:ext cx="9153526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19461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3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7389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CA" altLang="fr-FR" sz="3800" spc="-90" dirty="0" smtClean="0">
                <a:solidFill>
                  <a:schemeClr val="bg1"/>
                </a:solidFill>
                <a:latin typeface="Arial Narrow" pitchFamily="34" charset="0"/>
              </a:rPr>
              <a:t>Available Restoration Technologies</a:t>
            </a:r>
          </a:p>
        </p:txBody>
      </p:sp>
      <p:sp>
        <p:nvSpPr>
          <p:cNvPr id="19464" name="ZoneTexte 6"/>
          <p:cNvSpPr txBox="1">
            <a:spLocks noChangeArrowheads="1"/>
          </p:cNvSpPr>
          <p:nvPr/>
        </p:nvSpPr>
        <p:spPr bwMode="auto">
          <a:xfrm>
            <a:off x="360363" y="1509713"/>
            <a:ext cx="842327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19138" indent="-215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Solutions and technologies to treat contamined soil   with hydrocarbons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CA" altLang="fr-FR" sz="1200" b="1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</a:pPr>
            <a:r>
              <a:rPr lang="en-CA" altLang="fr-FR" sz="240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Excavation and treatment on site</a:t>
            </a:r>
            <a:endParaRPr lang="en-CA" altLang="fr-FR" sz="240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grpSp>
        <p:nvGrpSpPr>
          <p:cNvPr id="19465" name="Groupe 15"/>
          <p:cNvGrpSpPr>
            <a:grpSpLocks/>
          </p:cNvGrpSpPr>
          <p:nvPr/>
        </p:nvGrpSpPr>
        <p:grpSpPr bwMode="auto">
          <a:xfrm>
            <a:off x="669925" y="3429000"/>
            <a:ext cx="7804150" cy="2952750"/>
            <a:chOff x="669925" y="3429000"/>
            <a:chExt cx="7804150" cy="2952750"/>
          </a:xfrm>
        </p:grpSpPr>
        <p:grpSp>
          <p:nvGrpSpPr>
            <p:cNvPr id="19466" name="Groupe 80"/>
            <p:cNvGrpSpPr>
              <a:grpSpLocks/>
            </p:cNvGrpSpPr>
            <p:nvPr/>
          </p:nvGrpSpPr>
          <p:grpSpPr bwMode="auto">
            <a:xfrm>
              <a:off x="669925" y="3429000"/>
              <a:ext cx="7804150" cy="2952750"/>
              <a:chOff x="669157" y="3429217"/>
              <a:chExt cx="7805687" cy="2952111"/>
            </a:xfrm>
          </p:grpSpPr>
          <p:grpSp>
            <p:nvGrpSpPr>
              <p:cNvPr id="19484" name="Groupe 55"/>
              <p:cNvGrpSpPr>
                <a:grpSpLocks/>
              </p:cNvGrpSpPr>
              <p:nvPr/>
            </p:nvGrpSpPr>
            <p:grpSpPr bwMode="auto">
              <a:xfrm>
                <a:off x="669157" y="3429217"/>
                <a:ext cx="7805687" cy="2952111"/>
                <a:chOff x="312638" y="3356992"/>
                <a:chExt cx="7805687" cy="2952111"/>
              </a:xfrm>
            </p:grpSpPr>
            <p:grpSp>
              <p:nvGrpSpPr>
                <p:cNvPr id="19501" name="Groupe 33"/>
                <p:cNvGrpSpPr>
                  <a:grpSpLocks/>
                </p:cNvGrpSpPr>
                <p:nvPr/>
              </p:nvGrpSpPr>
              <p:grpSpPr bwMode="auto">
                <a:xfrm>
                  <a:off x="312638" y="3356992"/>
                  <a:ext cx="7805687" cy="2952111"/>
                  <a:chOff x="312638" y="3356992"/>
                  <a:chExt cx="7805687" cy="2952111"/>
                </a:xfrm>
              </p:grpSpPr>
              <p:sp>
                <p:nvSpPr>
                  <p:cNvPr id="5" name="Forme libre 4"/>
                  <p:cNvSpPr/>
                  <p:nvPr/>
                </p:nvSpPr>
                <p:spPr>
                  <a:xfrm>
                    <a:off x="3853460" y="3949002"/>
                    <a:ext cx="3575754" cy="1207826"/>
                  </a:xfrm>
                  <a:custGeom>
                    <a:avLst/>
                    <a:gdLst>
                      <a:gd name="connsiteX0" fmla="*/ 0 w 3575957"/>
                      <a:gd name="connsiteY0" fmla="*/ 1197428 h 1208314"/>
                      <a:gd name="connsiteX1" fmla="*/ 903514 w 3575957"/>
                      <a:gd name="connsiteY1" fmla="*/ 5442 h 1208314"/>
                      <a:gd name="connsiteX2" fmla="*/ 2667000 w 3575957"/>
                      <a:gd name="connsiteY2" fmla="*/ 0 h 1208314"/>
                      <a:gd name="connsiteX3" fmla="*/ 3575957 w 3575957"/>
                      <a:gd name="connsiteY3" fmla="*/ 1208314 h 1208314"/>
                      <a:gd name="connsiteX4" fmla="*/ 0 w 3575957"/>
                      <a:gd name="connsiteY4" fmla="*/ 1197428 h 1208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957" h="1208314">
                        <a:moveTo>
                          <a:pt x="0" y="1197428"/>
                        </a:moveTo>
                        <a:lnTo>
                          <a:pt x="903514" y="5442"/>
                        </a:lnTo>
                        <a:lnTo>
                          <a:pt x="2667000" y="0"/>
                        </a:lnTo>
                        <a:lnTo>
                          <a:pt x="3575957" y="1208314"/>
                        </a:lnTo>
                        <a:lnTo>
                          <a:pt x="0" y="1197428"/>
                        </a:lnTo>
                        <a:close/>
                      </a:path>
                    </a:pathLst>
                  </a:custGeom>
                  <a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grpSp>
                <p:nvGrpSpPr>
                  <p:cNvPr id="19512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6685347" y="3851007"/>
                    <a:ext cx="504056" cy="216024"/>
                    <a:chOff x="6732240" y="3861048"/>
                    <a:chExt cx="504056" cy="216024"/>
                  </a:xfrm>
                </p:grpSpPr>
                <p:cxnSp>
                  <p:nvCxnSpPr>
                    <p:cNvPr id="9" name="Connecteur droit 8"/>
                    <p:cNvCxnSpPr/>
                    <p:nvPr/>
                  </p:nvCxnSpPr>
                  <p:spPr>
                    <a:xfrm flipH="1">
                      <a:off x="6733011" y="3860639"/>
                      <a:ext cx="107971" cy="215853"/>
                    </a:xfrm>
                    <a:prstGeom prst="line">
                      <a:avLst/>
                    </a:prstGeom>
                    <a:ln w="2857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" name="Connecteur droit avec flèche 10"/>
                    <p:cNvCxnSpPr/>
                    <p:nvPr/>
                  </p:nvCxnSpPr>
                  <p:spPr>
                    <a:xfrm flipV="1">
                      <a:off x="6733011" y="3939997"/>
                      <a:ext cx="503337" cy="136495"/>
                    </a:xfrm>
                    <a:prstGeom prst="straightConnector1">
                      <a:avLst/>
                    </a:prstGeom>
                    <a:ln w="28575">
                      <a:solidFill>
                        <a:srgbClr val="00B0F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513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4085219" y="3898303"/>
                    <a:ext cx="461666" cy="216025"/>
                    <a:chOff x="3853544" y="3846409"/>
                    <a:chExt cx="461666" cy="216025"/>
                  </a:xfrm>
                </p:grpSpPr>
                <p:cxnSp>
                  <p:nvCxnSpPr>
                    <p:cNvPr id="22" name="Connecteur droit 21"/>
                    <p:cNvCxnSpPr/>
                    <p:nvPr/>
                  </p:nvCxnSpPr>
                  <p:spPr>
                    <a:xfrm>
                      <a:off x="4212452" y="3846319"/>
                      <a:ext cx="103208" cy="215853"/>
                    </a:xfrm>
                    <a:prstGeom prst="line">
                      <a:avLst/>
                    </a:prstGeom>
                    <a:ln w="28575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Connecteur droit avec flèche 22"/>
                    <p:cNvCxnSpPr/>
                    <p:nvPr/>
                  </p:nvCxnSpPr>
                  <p:spPr>
                    <a:xfrm flipH="1" flipV="1">
                      <a:off x="3853606" y="3874888"/>
                      <a:ext cx="462054" cy="187284"/>
                    </a:xfrm>
                    <a:prstGeom prst="straightConnector1">
                      <a:avLst/>
                    </a:prstGeom>
                    <a:ln w="28575">
                      <a:solidFill>
                        <a:srgbClr val="C00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" name="Forme libre 5"/>
                  <p:cNvSpPr/>
                  <p:nvPr/>
                </p:nvSpPr>
                <p:spPr>
                  <a:xfrm>
                    <a:off x="3782009" y="3875993"/>
                    <a:ext cx="3707542" cy="1261789"/>
                  </a:xfrm>
                  <a:custGeom>
                    <a:avLst/>
                    <a:gdLst>
                      <a:gd name="connsiteX0" fmla="*/ 65314 w 3706585"/>
                      <a:gd name="connsiteY0" fmla="*/ 1262743 h 1262743"/>
                      <a:gd name="connsiteX1" fmla="*/ 968828 w 3706585"/>
                      <a:gd name="connsiteY1" fmla="*/ 76200 h 1262743"/>
                      <a:gd name="connsiteX2" fmla="*/ 2743200 w 3706585"/>
                      <a:gd name="connsiteY2" fmla="*/ 65315 h 1262743"/>
                      <a:gd name="connsiteX3" fmla="*/ 3624943 w 3706585"/>
                      <a:gd name="connsiteY3" fmla="*/ 1262743 h 1262743"/>
                      <a:gd name="connsiteX4" fmla="*/ 3706585 w 3706585"/>
                      <a:gd name="connsiteY4" fmla="*/ 1262743 h 1262743"/>
                      <a:gd name="connsiteX5" fmla="*/ 2759528 w 3706585"/>
                      <a:gd name="connsiteY5" fmla="*/ 0 h 1262743"/>
                      <a:gd name="connsiteX6" fmla="*/ 947057 w 3706585"/>
                      <a:gd name="connsiteY6" fmla="*/ 0 h 1262743"/>
                      <a:gd name="connsiteX7" fmla="*/ 0 w 3706585"/>
                      <a:gd name="connsiteY7" fmla="*/ 1262743 h 1262743"/>
                      <a:gd name="connsiteX8" fmla="*/ 65314 w 3706585"/>
                      <a:gd name="connsiteY8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06585" h="1262743">
                        <a:moveTo>
                          <a:pt x="65314" y="1262743"/>
                        </a:moveTo>
                        <a:lnTo>
                          <a:pt x="968828" y="76200"/>
                        </a:lnTo>
                        <a:lnTo>
                          <a:pt x="2743200" y="65315"/>
                        </a:lnTo>
                        <a:lnTo>
                          <a:pt x="3624943" y="1262743"/>
                        </a:lnTo>
                        <a:lnTo>
                          <a:pt x="3706585" y="1262743"/>
                        </a:lnTo>
                        <a:lnTo>
                          <a:pt x="2759528" y="0"/>
                        </a:lnTo>
                        <a:lnTo>
                          <a:pt x="947057" y="0"/>
                        </a:lnTo>
                        <a:lnTo>
                          <a:pt x="0" y="1262743"/>
                        </a:lnTo>
                        <a:lnTo>
                          <a:pt x="65314" y="1262743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sp>
                <p:nvSpPr>
                  <p:cNvPr id="19515" name="ZoneTexte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67944" y="3573016"/>
                    <a:ext cx="648072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CA" altLang="fr-FR" sz="1800" b="1" smtClean="0">
                        <a:solidFill>
                          <a:srgbClr val="C00000"/>
                        </a:solidFill>
                        <a:latin typeface="Arial Narrow" pitchFamily="34" charset="0"/>
                      </a:rPr>
                      <a:t>Air</a:t>
                    </a:r>
                    <a:endParaRPr lang="en-CA" altLang="fr-FR" sz="1800" b="1">
                      <a:solidFill>
                        <a:srgbClr val="C00000"/>
                      </a:solidFill>
                      <a:latin typeface="Arial Narrow" pitchFamily="34" charset="0"/>
                    </a:endParaRPr>
                  </a:p>
                </p:txBody>
              </p:sp>
              <p:sp>
                <p:nvSpPr>
                  <p:cNvPr id="19516" name="ZoneTexte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04248" y="3507123"/>
                    <a:ext cx="1065486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CA" altLang="fr-FR" sz="1800" b="1" smtClean="0">
                        <a:solidFill>
                          <a:srgbClr val="00B0F0"/>
                        </a:solidFill>
                        <a:latin typeface="Arial Narrow" pitchFamily="34" charset="0"/>
                      </a:rPr>
                      <a:t>Water</a:t>
                    </a:r>
                    <a:endParaRPr lang="en-CA" altLang="fr-FR" sz="1800" b="1">
                      <a:solidFill>
                        <a:srgbClr val="00B0F0"/>
                      </a:solidFill>
                      <a:latin typeface="Arial Narrow" pitchFamily="34" charset="0"/>
                    </a:endParaRPr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2988103" y="4796543"/>
                    <a:ext cx="2648472" cy="73009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2340275" y="4114066"/>
                    <a:ext cx="647828" cy="971340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 rot="16200000">
                    <a:off x="4755405" y="4798116"/>
                    <a:ext cx="323780" cy="69864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sp>
                <p:nvSpPr>
                  <p:cNvPr id="47" name="Flèche droite 46"/>
                  <p:cNvSpPr/>
                  <p:nvPr/>
                </p:nvSpPr>
                <p:spPr>
                  <a:xfrm rot="10800000">
                    <a:off x="1835351" y="4869553"/>
                    <a:ext cx="504924" cy="65073"/>
                  </a:xfrm>
                  <a:prstGeom prst="rightArrow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 rot="16200000">
                    <a:off x="5084082" y="4798116"/>
                    <a:ext cx="323780" cy="69864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sp>
                <p:nvSpPr>
                  <p:cNvPr id="39" name="Rectangle 38"/>
                  <p:cNvSpPr/>
                  <p:nvPr/>
                </p:nvSpPr>
                <p:spPr>
                  <a:xfrm rot="16200000">
                    <a:off x="5439752" y="4779070"/>
                    <a:ext cx="323780" cy="69864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sp>
                <p:nvSpPr>
                  <p:cNvPr id="19523" name="ZoneTexte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33949" y="3507123"/>
                    <a:ext cx="183964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CA" altLang="fr-FR" sz="1800" smtClean="0">
                        <a:latin typeface="Arial Narrow" pitchFamily="34" charset="0"/>
                      </a:rPr>
                      <a:t>Impermeable cover</a:t>
                    </a:r>
                    <a:endParaRPr lang="en-CA" altLang="fr-FR" sz="1800">
                      <a:latin typeface="Arial Narrow" pitchFamily="34" charset="0"/>
                    </a:endParaRPr>
                  </a:p>
                </p:txBody>
              </p:sp>
              <p:sp>
                <p:nvSpPr>
                  <p:cNvPr id="19524" name="ZoneTexte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88024" y="3995772"/>
                    <a:ext cx="183964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CA" altLang="fr-FR" sz="1800" smtClean="0">
                        <a:solidFill>
                          <a:schemeClr val="bg1"/>
                        </a:solidFill>
                        <a:latin typeface="Arial Narrow" pitchFamily="34" charset="0"/>
                      </a:rPr>
                      <a:t>Contamined soil</a:t>
                    </a:r>
                    <a:endParaRPr lang="en-CA" altLang="fr-FR" sz="1800">
                      <a:solidFill>
                        <a:schemeClr val="bg1"/>
                      </a:solidFill>
                      <a:latin typeface="Arial Narrow" pitchFamily="34" charset="0"/>
                    </a:endParaRPr>
                  </a:p>
                </p:txBody>
              </p:sp>
              <p:sp>
                <p:nvSpPr>
                  <p:cNvPr id="19525" name="ZoneTexte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63688" y="3356992"/>
                    <a:ext cx="1839643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CA" altLang="fr-FR" sz="1800" smtClean="0">
                        <a:latin typeface="Arial Narrow" pitchFamily="34" charset="0"/>
                      </a:rPr>
                      <a:t>Air and liquid treatment unit</a:t>
                    </a:r>
                    <a:endParaRPr lang="en-CA" altLang="fr-FR" sz="1800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9" name="Accolade fermante 28"/>
                  <p:cNvSpPr/>
                  <p:nvPr/>
                </p:nvSpPr>
                <p:spPr>
                  <a:xfrm rot="16200000">
                    <a:off x="2591974" y="3681432"/>
                    <a:ext cx="144431" cy="647828"/>
                  </a:xfrm>
                  <a:prstGeom prst="rightBrac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sp>
                <p:nvSpPr>
                  <p:cNvPr id="19527" name="ZoneTexte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9552" y="4715852"/>
                    <a:ext cx="1296144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CA" altLang="fr-FR" sz="1800" b="1" smtClean="0">
                        <a:solidFill>
                          <a:srgbClr val="00B0F0"/>
                        </a:solidFill>
                        <a:latin typeface="Arial Narrow" pitchFamily="34" charset="0"/>
                      </a:rPr>
                      <a:t>Clean liquid</a:t>
                    </a:r>
                    <a:endParaRPr lang="en-CA" altLang="fr-FR" sz="1800" b="1">
                      <a:solidFill>
                        <a:srgbClr val="00B0F0"/>
                      </a:solidFill>
                      <a:latin typeface="Arial Narrow" pitchFamily="34" charset="0"/>
                    </a:endParaRPr>
                  </a:p>
                </p:txBody>
              </p:sp>
              <p:sp>
                <p:nvSpPr>
                  <p:cNvPr id="19528" name="ZoneTexte 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9551" y="4415089"/>
                    <a:ext cx="129614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CA" altLang="fr-FR" sz="1800" b="1" smtClean="0">
                        <a:solidFill>
                          <a:srgbClr val="C00000"/>
                        </a:solidFill>
                        <a:latin typeface="Arial Narrow" pitchFamily="34" charset="0"/>
                      </a:rPr>
                      <a:t>Clean air</a:t>
                    </a:r>
                    <a:endParaRPr lang="en-CA" altLang="fr-FR" sz="1800" b="1">
                      <a:solidFill>
                        <a:srgbClr val="C00000"/>
                      </a:solidFill>
                      <a:latin typeface="Arial Narrow" pitchFamily="34" charset="0"/>
                    </a:endParaRPr>
                  </a:p>
                </p:txBody>
              </p:sp>
              <p:sp>
                <p:nvSpPr>
                  <p:cNvPr id="30" name="Flèche droite 29"/>
                  <p:cNvSpPr/>
                  <p:nvPr/>
                </p:nvSpPr>
                <p:spPr>
                  <a:xfrm rot="10800000">
                    <a:off x="1835351" y="4566405"/>
                    <a:ext cx="504924" cy="66661"/>
                  </a:xfrm>
                  <a:prstGeom prst="rightArrow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sp>
                <p:nvSpPr>
                  <p:cNvPr id="2" name="Rectangle 1"/>
                  <p:cNvSpPr/>
                  <p:nvPr/>
                </p:nvSpPr>
                <p:spPr>
                  <a:xfrm>
                    <a:off x="312638" y="5156827"/>
                    <a:ext cx="7805687" cy="5047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sp>
                <p:nvSpPr>
                  <p:cNvPr id="19531" name="ZoneTexte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43273" y="5233257"/>
                    <a:ext cx="3744416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CA" altLang="fr-FR" sz="1800" smtClean="0">
                        <a:latin typeface="Arial" charset="0"/>
                      </a:rPr>
                      <a:t>Impermeable slab</a:t>
                    </a:r>
                    <a:endParaRPr lang="en-CA" altLang="fr-FR" sz="1800">
                      <a:latin typeface="Arial" charset="0"/>
                    </a:endParaRPr>
                  </a:p>
                </p:txBody>
              </p:sp>
              <p:sp>
                <p:nvSpPr>
                  <p:cNvPr id="31" name="Ellipse 30"/>
                  <p:cNvSpPr/>
                  <p:nvPr/>
                </p:nvSpPr>
                <p:spPr>
                  <a:xfrm>
                    <a:off x="5792180" y="4364837"/>
                    <a:ext cx="1945070" cy="19442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762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sp>
                <p:nvSpPr>
                  <p:cNvPr id="51" name="Ellipse 50"/>
                  <p:cNvSpPr/>
                  <p:nvPr/>
                </p:nvSpPr>
                <p:spPr>
                  <a:xfrm>
                    <a:off x="5936670" y="4509268"/>
                    <a:ext cx="1656089" cy="1655405"/>
                  </a:xfrm>
                  <a:prstGeom prst="ellipse">
                    <a:avLst/>
                  </a:prstGeom>
                  <a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762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</p:grpSp>
            <p:grpSp>
              <p:nvGrpSpPr>
                <p:cNvPr id="19502" name="Groupe 53"/>
                <p:cNvGrpSpPr>
                  <a:grpSpLocks/>
                </p:cNvGrpSpPr>
                <p:nvPr/>
              </p:nvGrpSpPr>
              <p:grpSpPr bwMode="auto">
                <a:xfrm>
                  <a:off x="5993619" y="4791867"/>
                  <a:ext cx="1723102" cy="735486"/>
                  <a:chOff x="5993619" y="4791867"/>
                  <a:chExt cx="1723102" cy="735486"/>
                </a:xfrm>
              </p:grpSpPr>
              <p:sp>
                <p:nvSpPr>
                  <p:cNvPr id="40" name="Ellipse 39"/>
                  <p:cNvSpPr/>
                  <p:nvPr/>
                </p:nvSpPr>
                <p:spPr>
                  <a:xfrm>
                    <a:off x="5993832" y="5058423"/>
                    <a:ext cx="468405" cy="46821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sp>
                <p:nvSpPr>
                  <p:cNvPr id="43" name="Triangle isocèle 42"/>
                  <p:cNvSpPr/>
                  <p:nvPr/>
                </p:nvSpPr>
                <p:spPr>
                  <a:xfrm rot="15386636">
                    <a:off x="6284435" y="5185340"/>
                    <a:ext cx="163478" cy="277867"/>
                  </a:xfrm>
                  <a:prstGeom prst="triangle">
                    <a:avLst/>
                  </a:prstGeom>
                  <a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sp>
                <p:nvSpPr>
                  <p:cNvPr id="46" name="Ellipse 45"/>
                  <p:cNvSpPr/>
                  <p:nvPr/>
                </p:nvSpPr>
                <p:spPr>
                  <a:xfrm>
                    <a:off x="6227241" y="5163176"/>
                    <a:ext cx="46046" cy="4602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sp>
                <p:nvSpPr>
                  <p:cNvPr id="49" name="Triangle isocèle 48"/>
                  <p:cNvSpPr/>
                  <p:nvPr/>
                </p:nvSpPr>
                <p:spPr>
                  <a:xfrm rot="15083067">
                    <a:off x="6659207" y="4577285"/>
                    <a:ext cx="392027" cy="1116232"/>
                  </a:xfrm>
                  <a:prstGeom prst="triangle">
                    <a:avLst>
                      <a:gd name="adj" fmla="val 42285"/>
                    </a:avLst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sp>
                <p:nvSpPr>
                  <p:cNvPr id="19507" name="ZoneTexte 49"/>
                  <p:cNvSpPr txBox="1">
                    <a:spLocks noChangeArrowheads="1"/>
                  </p:cNvSpPr>
                  <p:nvPr/>
                </p:nvSpPr>
                <p:spPr bwMode="auto">
                  <a:xfrm rot="-1281254">
                    <a:off x="6894838" y="4791867"/>
                    <a:ext cx="821883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CA" altLang="fr-FR" sz="1400" b="1" smtClean="0">
                        <a:latin typeface="Arial Narrow" pitchFamily="34" charset="0"/>
                      </a:rPr>
                      <a:t>bons</a:t>
                    </a:r>
                    <a:endParaRPr lang="en-CA" altLang="fr-FR" sz="1400" b="1">
                      <a:latin typeface="Arial Narrow" pitchFamily="34" charset="0"/>
                    </a:endParaRPr>
                  </a:p>
                </p:txBody>
              </p:sp>
              <p:sp>
                <p:nvSpPr>
                  <p:cNvPr id="19508" name="ZoneTexte 57"/>
                  <p:cNvSpPr txBox="1">
                    <a:spLocks noChangeArrowheads="1"/>
                  </p:cNvSpPr>
                  <p:nvPr/>
                </p:nvSpPr>
                <p:spPr bwMode="auto">
                  <a:xfrm rot="-1281254">
                    <a:off x="6447468" y="5105837"/>
                    <a:ext cx="375352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CA" altLang="fr-FR" sz="1000" b="1" smtClean="0">
                        <a:latin typeface="Arial Narrow" pitchFamily="34" charset="0"/>
                      </a:rPr>
                      <a:t>Hy</a:t>
                    </a:r>
                    <a:endParaRPr lang="en-CA" altLang="fr-FR" sz="1000" b="1">
                      <a:latin typeface="Arial Narrow" pitchFamily="34" charset="0"/>
                    </a:endParaRPr>
                  </a:p>
                </p:txBody>
              </p:sp>
              <p:sp>
                <p:nvSpPr>
                  <p:cNvPr id="19509" name="ZoneTexte 58"/>
                  <p:cNvSpPr txBox="1">
                    <a:spLocks noChangeArrowheads="1"/>
                  </p:cNvSpPr>
                  <p:nvPr/>
                </p:nvSpPr>
                <p:spPr bwMode="auto">
                  <a:xfrm rot="-1281254">
                    <a:off x="6561882" y="5054953"/>
                    <a:ext cx="375352" cy="2616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CA" altLang="fr-FR" sz="1100" b="1" smtClean="0">
                        <a:latin typeface="Arial Narrow" pitchFamily="34" charset="0"/>
                      </a:rPr>
                      <a:t>dro</a:t>
                    </a:r>
                    <a:endParaRPr lang="en-CA" altLang="fr-FR" sz="1100" b="1">
                      <a:latin typeface="Arial Narrow" pitchFamily="34" charset="0"/>
                    </a:endParaRPr>
                  </a:p>
                </p:txBody>
              </p:sp>
              <p:sp>
                <p:nvSpPr>
                  <p:cNvPr id="19510" name="ZoneTexte 61"/>
                  <p:cNvSpPr txBox="1">
                    <a:spLocks noChangeArrowheads="1"/>
                  </p:cNvSpPr>
                  <p:nvPr/>
                </p:nvSpPr>
                <p:spPr bwMode="auto">
                  <a:xfrm rot="-1281254">
                    <a:off x="6741145" y="4971397"/>
                    <a:ext cx="378816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CA" altLang="fr-FR" sz="1200" b="1" smtClean="0">
                        <a:latin typeface="Arial Narrow" pitchFamily="34" charset="0"/>
                      </a:rPr>
                      <a:t>car</a:t>
                    </a:r>
                    <a:endParaRPr lang="en-CA" altLang="fr-FR" sz="1200" b="1">
                      <a:latin typeface="Arial Narrow" pitchFamily="34" charset="0"/>
                    </a:endParaRPr>
                  </a:p>
                </p:txBody>
              </p:sp>
            </p:grpSp>
          </p:grpSp>
          <p:grpSp>
            <p:nvGrpSpPr>
              <p:cNvPr id="19485" name="Groupe 56"/>
              <p:cNvGrpSpPr>
                <a:grpSpLocks/>
              </p:cNvGrpSpPr>
              <p:nvPr/>
            </p:nvGrpSpPr>
            <p:grpSpPr bwMode="auto">
              <a:xfrm flipH="1">
                <a:off x="7231086" y="5455792"/>
                <a:ext cx="428709" cy="349174"/>
                <a:chOff x="7198176" y="5423556"/>
                <a:chExt cx="510287" cy="466323"/>
              </a:xfrm>
            </p:grpSpPr>
            <p:sp>
              <p:nvSpPr>
                <p:cNvPr id="66" name="Ellipse 65"/>
                <p:cNvSpPr/>
                <p:nvPr/>
              </p:nvSpPr>
              <p:spPr>
                <a:xfrm>
                  <a:off x="7197580" y="5423855"/>
                  <a:ext cx="466819" cy="46632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A"/>
                </a:p>
              </p:txBody>
            </p:sp>
            <p:sp>
              <p:nvSpPr>
                <p:cNvPr id="67" name="Triangle isocèle 66"/>
                <p:cNvSpPr/>
                <p:nvPr/>
              </p:nvSpPr>
              <p:spPr>
                <a:xfrm rot="15386636">
                  <a:off x="7487350" y="5548841"/>
                  <a:ext cx="163212" cy="277822"/>
                </a:xfrm>
                <a:prstGeom prst="triangle">
                  <a:avLst/>
                </a:prstGeom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A"/>
                </a:p>
              </p:txBody>
            </p:sp>
            <p:sp>
              <p:nvSpPr>
                <p:cNvPr id="68" name="Ellipse 67"/>
                <p:cNvSpPr/>
                <p:nvPr/>
              </p:nvSpPr>
              <p:spPr>
                <a:xfrm>
                  <a:off x="7430044" y="5527717"/>
                  <a:ext cx="47248" cy="466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A"/>
                </a:p>
              </p:txBody>
            </p:sp>
          </p:grpSp>
          <p:grpSp>
            <p:nvGrpSpPr>
              <p:cNvPr id="19486" name="Groupe 77"/>
              <p:cNvGrpSpPr>
                <a:grpSpLocks/>
              </p:cNvGrpSpPr>
              <p:nvPr/>
            </p:nvGrpSpPr>
            <p:grpSpPr bwMode="auto">
              <a:xfrm>
                <a:off x="7425199" y="5183743"/>
                <a:ext cx="293632" cy="187723"/>
                <a:chOff x="7425199" y="5183743"/>
                <a:chExt cx="293632" cy="187723"/>
              </a:xfrm>
            </p:grpSpPr>
            <p:sp>
              <p:nvSpPr>
                <p:cNvPr id="60" name="Ellipse 59"/>
                <p:cNvSpPr/>
                <p:nvPr/>
              </p:nvSpPr>
              <p:spPr>
                <a:xfrm>
                  <a:off x="7463408" y="5206832"/>
                  <a:ext cx="104796" cy="103165"/>
                </a:xfrm>
                <a:prstGeom prst="ellipse">
                  <a:avLst/>
                </a:prstGeom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A"/>
                </a:p>
              </p:txBody>
            </p:sp>
            <p:sp>
              <p:nvSpPr>
                <p:cNvPr id="71" name="Ellipse 70"/>
                <p:cNvSpPr/>
                <p:nvPr/>
              </p:nvSpPr>
              <p:spPr>
                <a:xfrm>
                  <a:off x="7538034" y="5183025"/>
                  <a:ext cx="103208" cy="104752"/>
                </a:xfrm>
                <a:prstGeom prst="ellipse">
                  <a:avLst/>
                </a:prstGeom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A"/>
                </a:p>
              </p:txBody>
            </p:sp>
            <p:sp>
              <p:nvSpPr>
                <p:cNvPr id="72" name="Ellipse 71"/>
                <p:cNvSpPr/>
                <p:nvPr/>
              </p:nvSpPr>
              <p:spPr>
                <a:xfrm>
                  <a:off x="7614249" y="5210006"/>
                  <a:ext cx="104796" cy="104752"/>
                </a:xfrm>
                <a:prstGeom prst="ellipse">
                  <a:avLst/>
                </a:prstGeom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A"/>
                </a:p>
              </p:txBody>
            </p:sp>
            <p:sp>
              <p:nvSpPr>
                <p:cNvPr id="73" name="Ellipse 72"/>
                <p:cNvSpPr/>
                <p:nvPr/>
              </p:nvSpPr>
              <p:spPr>
                <a:xfrm>
                  <a:off x="7425300" y="5267144"/>
                  <a:ext cx="104796" cy="104752"/>
                </a:xfrm>
                <a:prstGeom prst="ellipse">
                  <a:avLst/>
                </a:prstGeom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A"/>
                </a:p>
              </p:txBody>
            </p:sp>
          </p:grpSp>
          <p:grpSp>
            <p:nvGrpSpPr>
              <p:cNvPr id="19487" name="Groupe 75"/>
              <p:cNvGrpSpPr>
                <a:grpSpLocks/>
              </p:cNvGrpSpPr>
              <p:nvPr/>
            </p:nvGrpSpPr>
            <p:grpSpPr bwMode="auto">
              <a:xfrm>
                <a:off x="6848404" y="5617801"/>
                <a:ext cx="233400" cy="403143"/>
                <a:chOff x="6845470" y="5752959"/>
                <a:chExt cx="220661" cy="288558"/>
              </a:xfrm>
            </p:grpSpPr>
            <p:grpSp>
              <p:nvGrpSpPr>
                <p:cNvPr id="19488" name="Groupe 74"/>
                <p:cNvGrpSpPr>
                  <a:grpSpLocks/>
                </p:cNvGrpSpPr>
                <p:nvPr/>
              </p:nvGrpSpPr>
              <p:grpSpPr bwMode="auto">
                <a:xfrm>
                  <a:off x="7001597" y="5752961"/>
                  <a:ext cx="64534" cy="288556"/>
                  <a:chOff x="7001597" y="5752961"/>
                  <a:chExt cx="64534" cy="288556"/>
                </a:xfrm>
              </p:grpSpPr>
              <p:sp>
                <p:nvSpPr>
                  <p:cNvPr id="77" name="Rectangle 76"/>
                  <p:cNvSpPr/>
                  <p:nvPr/>
                </p:nvSpPr>
                <p:spPr>
                  <a:xfrm>
                    <a:off x="7002081" y="5875726"/>
                    <a:ext cx="36028" cy="165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sp>
                <p:nvSpPr>
                  <p:cNvPr id="65" name="Forme libre 64"/>
                  <p:cNvSpPr/>
                  <p:nvPr/>
                </p:nvSpPr>
                <p:spPr>
                  <a:xfrm>
                    <a:off x="7014090" y="5753034"/>
                    <a:ext cx="52541" cy="179495"/>
                  </a:xfrm>
                  <a:custGeom>
                    <a:avLst/>
                    <a:gdLst>
                      <a:gd name="connsiteX0" fmla="*/ 0 w 42333"/>
                      <a:gd name="connsiteY0" fmla="*/ 0 h 155222"/>
                      <a:gd name="connsiteX1" fmla="*/ 42333 w 42333"/>
                      <a:gd name="connsiteY1" fmla="*/ 155222 h 155222"/>
                      <a:gd name="connsiteX2" fmla="*/ 0 w 42333"/>
                      <a:gd name="connsiteY2" fmla="*/ 155222 h 155222"/>
                      <a:gd name="connsiteX3" fmla="*/ 0 w 42333"/>
                      <a:gd name="connsiteY3" fmla="*/ 0 h 155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333" h="155222">
                        <a:moveTo>
                          <a:pt x="0" y="0"/>
                        </a:moveTo>
                        <a:lnTo>
                          <a:pt x="42333" y="155222"/>
                        </a:lnTo>
                        <a:lnTo>
                          <a:pt x="0" y="155222"/>
                        </a:lnTo>
                        <a:cubicBezTo>
                          <a:pt x="941" y="108185"/>
                          <a:pt x="1881" y="61148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</p:grpSp>
            <p:grpSp>
              <p:nvGrpSpPr>
                <p:cNvPr id="19489" name="Groupe 73"/>
                <p:cNvGrpSpPr>
                  <a:grpSpLocks/>
                </p:cNvGrpSpPr>
                <p:nvPr/>
              </p:nvGrpSpPr>
              <p:grpSpPr bwMode="auto">
                <a:xfrm>
                  <a:off x="6845470" y="5752959"/>
                  <a:ext cx="90068" cy="288554"/>
                  <a:chOff x="6845470" y="5752959"/>
                  <a:chExt cx="90068" cy="288554"/>
                </a:xfrm>
              </p:grpSpPr>
              <p:sp>
                <p:nvSpPr>
                  <p:cNvPr id="64" name="Rectangle 63"/>
                  <p:cNvSpPr/>
                  <p:nvPr/>
                </p:nvSpPr>
                <p:spPr>
                  <a:xfrm>
                    <a:off x="6877486" y="5753034"/>
                    <a:ext cx="28521" cy="28855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  <p:sp>
                <p:nvSpPr>
                  <p:cNvPr id="69" name="Forme libre 68"/>
                  <p:cNvSpPr/>
                  <p:nvPr/>
                </p:nvSpPr>
                <p:spPr>
                  <a:xfrm>
                    <a:off x="6845962" y="5753034"/>
                    <a:ext cx="90069" cy="102244"/>
                  </a:xfrm>
                  <a:custGeom>
                    <a:avLst/>
                    <a:gdLst>
                      <a:gd name="connsiteX0" fmla="*/ 0 w 93134"/>
                      <a:gd name="connsiteY0" fmla="*/ 2822 h 101600"/>
                      <a:gd name="connsiteX1" fmla="*/ 2823 w 93134"/>
                      <a:gd name="connsiteY1" fmla="*/ 81845 h 101600"/>
                      <a:gd name="connsiteX2" fmla="*/ 45156 w 93134"/>
                      <a:gd name="connsiteY2" fmla="*/ 101600 h 101600"/>
                      <a:gd name="connsiteX3" fmla="*/ 93134 w 93134"/>
                      <a:gd name="connsiteY3" fmla="*/ 76200 h 101600"/>
                      <a:gd name="connsiteX4" fmla="*/ 90312 w 93134"/>
                      <a:gd name="connsiteY4" fmla="*/ 0 h 101600"/>
                      <a:gd name="connsiteX0" fmla="*/ 0 w 98778"/>
                      <a:gd name="connsiteY0" fmla="*/ 2822 h 101600"/>
                      <a:gd name="connsiteX1" fmla="*/ 2823 w 98778"/>
                      <a:gd name="connsiteY1" fmla="*/ 81845 h 101600"/>
                      <a:gd name="connsiteX2" fmla="*/ 45156 w 98778"/>
                      <a:gd name="connsiteY2" fmla="*/ 101600 h 101600"/>
                      <a:gd name="connsiteX3" fmla="*/ 98778 w 98778"/>
                      <a:gd name="connsiteY3" fmla="*/ 81844 h 101600"/>
                      <a:gd name="connsiteX4" fmla="*/ 90312 w 98778"/>
                      <a:gd name="connsiteY4" fmla="*/ 0 h 101600"/>
                      <a:gd name="connsiteX0" fmla="*/ 0 w 90312"/>
                      <a:gd name="connsiteY0" fmla="*/ 2822 h 101600"/>
                      <a:gd name="connsiteX1" fmla="*/ 2823 w 90312"/>
                      <a:gd name="connsiteY1" fmla="*/ 81845 h 101600"/>
                      <a:gd name="connsiteX2" fmla="*/ 45156 w 90312"/>
                      <a:gd name="connsiteY2" fmla="*/ 101600 h 101600"/>
                      <a:gd name="connsiteX3" fmla="*/ 90311 w 90312"/>
                      <a:gd name="connsiteY3" fmla="*/ 81844 h 101600"/>
                      <a:gd name="connsiteX4" fmla="*/ 90312 w 90312"/>
                      <a:gd name="connsiteY4" fmla="*/ 0 h 10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312" h="101600">
                        <a:moveTo>
                          <a:pt x="0" y="2822"/>
                        </a:moveTo>
                        <a:lnTo>
                          <a:pt x="2823" y="81845"/>
                        </a:lnTo>
                        <a:lnTo>
                          <a:pt x="45156" y="101600"/>
                        </a:lnTo>
                        <a:lnTo>
                          <a:pt x="90311" y="81844"/>
                        </a:lnTo>
                        <a:cubicBezTo>
                          <a:pt x="90311" y="54563"/>
                          <a:pt x="90312" y="27281"/>
                          <a:pt x="90312" y="0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/>
                  </a:p>
                </p:txBody>
              </p:sp>
            </p:grpSp>
          </p:grpSp>
        </p:grpSp>
        <p:sp>
          <p:nvSpPr>
            <p:cNvPr id="70" name="Ellipse 69"/>
            <p:cNvSpPr/>
            <p:nvPr/>
          </p:nvSpPr>
          <p:spPr bwMode="auto">
            <a:xfrm rot="13334017">
              <a:off x="7620000" y="4833938"/>
              <a:ext cx="104775" cy="103187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74" name="Ellipse 73"/>
            <p:cNvSpPr/>
            <p:nvPr/>
          </p:nvSpPr>
          <p:spPr bwMode="auto">
            <a:xfrm rot="13334017">
              <a:off x="7566025" y="4803775"/>
              <a:ext cx="103188" cy="104775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grpSp>
          <p:nvGrpSpPr>
            <p:cNvPr id="19469" name="Groupe 9"/>
            <p:cNvGrpSpPr>
              <a:grpSpLocks/>
            </p:cNvGrpSpPr>
            <p:nvPr/>
          </p:nvGrpSpPr>
          <p:grpSpPr bwMode="auto">
            <a:xfrm rot="8814858">
              <a:off x="7006952" y="4985218"/>
              <a:ext cx="293574" cy="187764"/>
              <a:chOff x="7577037" y="5336306"/>
              <a:chExt cx="293574" cy="187764"/>
            </a:xfrm>
          </p:grpSpPr>
          <p:sp>
            <p:nvSpPr>
              <p:cNvPr id="78" name="Ellipse 77"/>
              <p:cNvSpPr/>
              <p:nvPr/>
            </p:nvSpPr>
            <p:spPr bwMode="auto">
              <a:xfrm>
                <a:off x="7614004" y="5359995"/>
                <a:ext cx="104775" cy="103187"/>
              </a:xfrm>
              <a:prstGeom prst="ellipse">
                <a:avLst/>
              </a:prstGeom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79" name="Ellipse 78"/>
              <p:cNvSpPr/>
              <p:nvPr/>
            </p:nvSpPr>
            <p:spPr bwMode="auto">
              <a:xfrm>
                <a:off x="7690060" y="5335290"/>
                <a:ext cx="103187" cy="104775"/>
              </a:xfrm>
              <a:prstGeom prst="ellipse">
                <a:avLst/>
              </a:prstGeom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80" name="Ellipse 79"/>
              <p:cNvSpPr/>
              <p:nvPr/>
            </p:nvSpPr>
            <p:spPr bwMode="auto">
              <a:xfrm>
                <a:off x="7764175" y="5361360"/>
                <a:ext cx="104775" cy="104775"/>
              </a:xfrm>
              <a:prstGeom prst="ellipse">
                <a:avLst/>
              </a:prstGeom>
              <a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81" name="Ellipse 80"/>
              <p:cNvSpPr/>
              <p:nvPr/>
            </p:nvSpPr>
            <p:spPr bwMode="auto">
              <a:xfrm>
                <a:off x="7575440" y="5418391"/>
                <a:ext cx="104775" cy="104775"/>
              </a:xfrm>
              <a:prstGeom prst="ellipse">
                <a:avLst/>
              </a:prstGeom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</p:grpSp>
        <p:sp>
          <p:nvSpPr>
            <p:cNvPr id="84" name="Ellipse 83"/>
            <p:cNvSpPr/>
            <p:nvPr/>
          </p:nvSpPr>
          <p:spPr bwMode="auto">
            <a:xfrm rot="17654862">
              <a:off x="6674644" y="5372894"/>
              <a:ext cx="58738" cy="69850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85" name="Ellipse 84"/>
            <p:cNvSpPr/>
            <p:nvPr/>
          </p:nvSpPr>
          <p:spPr bwMode="auto">
            <a:xfrm rot="17654862">
              <a:off x="6843713" y="5345113"/>
              <a:ext cx="104775" cy="104775"/>
            </a:xfrm>
            <a:prstGeom prst="ellipse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86" name="Ellipse 85"/>
            <p:cNvSpPr/>
            <p:nvPr/>
          </p:nvSpPr>
          <p:spPr bwMode="auto">
            <a:xfrm rot="17654862">
              <a:off x="6796088" y="5378450"/>
              <a:ext cx="104775" cy="104775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grpSp>
          <p:nvGrpSpPr>
            <p:cNvPr id="19473" name="Groupe 11"/>
            <p:cNvGrpSpPr>
              <a:grpSpLocks/>
            </p:cNvGrpSpPr>
            <p:nvPr/>
          </p:nvGrpSpPr>
          <p:grpSpPr bwMode="auto">
            <a:xfrm rot="2694766" flipH="1">
              <a:off x="6845361" y="4778755"/>
              <a:ext cx="244439" cy="217241"/>
              <a:chOff x="7382961" y="5608414"/>
              <a:chExt cx="428626" cy="349250"/>
            </a:xfrm>
          </p:grpSpPr>
          <p:sp>
            <p:nvSpPr>
              <p:cNvPr id="89" name="Ellipse 88"/>
              <p:cNvSpPr/>
              <p:nvPr/>
            </p:nvSpPr>
            <p:spPr bwMode="auto">
              <a:xfrm flipH="1">
                <a:off x="7422064" y="5608846"/>
                <a:ext cx="392500" cy="3496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90" name="Triangle isocèle 89"/>
              <p:cNvSpPr/>
              <p:nvPr/>
            </p:nvSpPr>
            <p:spPr bwMode="auto">
              <a:xfrm rot="6213364" flipH="1">
                <a:off x="7438999" y="5690378"/>
                <a:ext cx="122504" cy="233830"/>
              </a:xfrm>
              <a:prstGeom prst="triangle">
                <a:avLst/>
              </a:prstGeom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91" name="Ellipse 90"/>
              <p:cNvSpPr/>
              <p:nvPr/>
            </p:nvSpPr>
            <p:spPr bwMode="auto">
              <a:xfrm flipH="1">
                <a:off x="7579998" y="5688603"/>
                <a:ext cx="38972" cy="33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</p:grpSp>
        <p:grpSp>
          <p:nvGrpSpPr>
            <p:cNvPr id="19474" name="Groupe 14"/>
            <p:cNvGrpSpPr>
              <a:grpSpLocks/>
            </p:cNvGrpSpPr>
            <p:nvPr/>
          </p:nvGrpSpPr>
          <p:grpSpPr bwMode="auto">
            <a:xfrm>
              <a:off x="3652044" y="4768759"/>
              <a:ext cx="199876" cy="263665"/>
              <a:chOff x="3652044" y="4768759"/>
              <a:chExt cx="199876" cy="263665"/>
            </a:xfrm>
          </p:grpSpPr>
          <p:cxnSp>
            <p:nvCxnSpPr>
              <p:cNvPr id="14" name="Connecteur droit 13"/>
              <p:cNvCxnSpPr/>
              <p:nvPr/>
            </p:nvCxnSpPr>
            <p:spPr>
              <a:xfrm flipV="1">
                <a:off x="3652838" y="4768850"/>
                <a:ext cx="198437" cy="136525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/>
              <p:cNvCxnSpPr/>
              <p:nvPr/>
            </p:nvCxnSpPr>
            <p:spPr>
              <a:xfrm flipH="1" flipV="1">
                <a:off x="3652838" y="4895850"/>
                <a:ext cx="198437" cy="136525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7413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ZoneTexte 6"/>
          <p:cNvSpPr txBox="1">
            <a:spLocks noChangeArrowheads="1"/>
          </p:cNvSpPr>
          <p:nvPr/>
        </p:nvSpPr>
        <p:spPr bwMode="auto">
          <a:xfrm>
            <a:off x="360363" y="1509713"/>
            <a:ext cx="8423275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Biopile</a:t>
            </a: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endParaRPr lang="fr-CA" altLang="fr-FR" sz="24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6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7389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CA" altLang="fr-FR" sz="3800" spc="-90" dirty="0">
                <a:solidFill>
                  <a:schemeClr val="bg1"/>
                </a:solidFill>
                <a:latin typeface="Arial Narrow" pitchFamily="34" charset="0"/>
              </a:rPr>
              <a:t>Available Restoration Technologies</a:t>
            </a:r>
          </a:p>
        </p:txBody>
      </p:sp>
      <p:pic>
        <p:nvPicPr>
          <p:cNvPr id="2" name="Image 1" descr="ref2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92" y="2348880"/>
            <a:ext cx="4248000" cy="3168000"/>
          </a:xfrm>
          <a:prstGeom prst="rect">
            <a:avLst/>
          </a:prstGeom>
        </p:spPr>
      </p:pic>
      <p:pic>
        <p:nvPicPr>
          <p:cNvPr id="3" name="Image 2" descr="img1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48880"/>
            <a:ext cx="4248000" cy="31680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15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21509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1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smtClean="0">
                <a:solidFill>
                  <a:schemeClr val="bg1"/>
                </a:solidFill>
                <a:latin typeface="Arial Narrow" pitchFamily="34" charset="0"/>
              </a:rPr>
              <a:t>Proposed restoration scenarios</a:t>
            </a:r>
            <a:endParaRPr lang="en-CA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1512" name="Picture 4" descr="C:\Users\cvittet\Desktop\Parc 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2060575"/>
            <a:ext cx="3498850" cy="33956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5" descr="C:\Users\cvittet\Desktop\Génér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802188"/>
            <a:ext cx="1827212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e 18"/>
          <p:cNvGrpSpPr>
            <a:grpSpLocks/>
          </p:cNvGrpSpPr>
          <p:nvPr/>
        </p:nvGrpSpPr>
        <p:grpSpPr bwMode="auto">
          <a:xfrm>
            <a:off x="6092825" y="4860925"/>
            <a:ext cx="569913" cy="509588"/>
            <a:chOff x="6354417" y="4860235"/>
            <a:chExt cx="569093" cy="510208"/>
          </a:xfrm>
        </p:grpSpPr>
        <p:sp>
          <p:nvSpPr>
            <p:cNvPr id="14" name="Forme libre 13"/>
            <p:cNvSpPr/>
            <p:nvPr/>
          </p:nvSpPr>
          <p:spPr>
            <a:xfrm>
              <a:off x="6354417" y="4860235"/>
              <a:ext cx="510440" cy="510208"/>
            </a:xfrm>
            <a:custGeom>
              <a:avLst/>
              <a:gdLst>
                <a:gd name="connsiteX0" fmla="*/ 0 w 510209"/>
                <a:gd name="connsiteY0" fmla="*/ 132522 h 510208"/>
                <a:gd name="connsiteX1" fmla="*/ 0 w 510209"/>
                <a:gd name="connsiteY1" fmla="*/ 132522 h 510208"/>
                <a:gd name="connsiteX2" fmla="*/ 23192 w 510209"/>
                <a:gd name="connsiteY2" fmla="*/ 115956 h 510208"/>
                <a:gd name="connsiteX3" fmla="*/ 29818 w 510209"/>
                <a:gd name="connsiteY3" fmla="*/ 106017 h 510208"/>
                <a:gd name="connsiteX4" fmla="*/ 39757 w 510209"/>
                <a:gd name="connsiteY4" fmla="*/ 86139 h 510208"/>
                <a:gd name="connsiteX5" fmla="*/ 49696 w 510209"/>
                <a:gd name="connsiteY5" fmla="*/ 82826 h 510208"/>
                <a:gd name="connsiteX6" fmla="*/ 59635 w 510209"/>
                <a:gd name="connsiteY6" fmla="*/ 76200 h 510208"/>
                <a:gd name="connsiteX7" fmla="*/ 102705 w 510209"/>
                <a:gd name="connsiteY7" fmla="*/ 53008 h 510208"/>
                <a:gd name="connsiteX8" fmla="*/ 142461 w 510209"/>
                <a:gd name="connsiteY8" fmla="*/ 36443 h 510208"/>
                <a:gd name="connsiteX9" fmla="*/ 175592 w 510209"/>
                <a:gd name="connsiteY9" fmla="*/ 0 h 510208"/>
                <a:gd name="connsiteX10" fmla="*/ 218661 w 510209"/>
                <a:gd name="connsiteY10" fmla="*/ 13252 h 510208"/>
                <a:gd name="connsiteX11" fmla="*/ 278296 w 510209"/>
                <a:gd name="connsiteY11" fmla="*/ 43069 h 510208"/>
                <a:gd name="connsiteX12" fmla="*/ 311426 w 510209"/>
                <a:gd name="connsiteY12" fmla="*/ 102704 h 510208"/>
                <a:gd name="connsiteX13" fmla="*/ 331305 w 510209"/>
                <a:gd name="connsiteY13" fmla="*/ 92765 h 510208"/>
                <a:gd name="connsiteX14" fmla="*/ 377687 w 510209"/>
                <a:gd name="connsiteY14" fmla="*/ 119269 h 510208"/>
                <a:gd name="connsiteX15" fmla="*/ 427383 w 510209"/>
                <a:gd name="connsiteY15" fmla="*/ 119269 h 510208"/>
                <a:gd name="connsiteX16" fmla="*/ 400879 w 510209"/>
                <a:gd name="connsiteY16" fmla="*/ 225287 h 510208"/>
                <a:gd name="connsiteX17" fmla="*/ 404192 w 510209"/>
                <a:gd name="connsiteY17" fmla="*/ 241852 h 510208"/>
                <a:gd name="connsiteX18" fmla="*/ 470453 w 510209"/>
                <a:gd name="connsiteY18" fmla="*/ 215348 h 510208"/>
                <a:gd name="connsiteX19" fmla="*/ 500270 w 510209"/>
                <a:gd name="connsiteY19" fmla="*/ 221974 h 510208"/>
                <a:gd name="connsiteX20" fmla="*/ 510209 w 510209"/>
                <a:gd name="connsiteY20" fmla="*/ 245165 h 510208"/>
                <a:gd name="connsiteX21" fmla="*/ 483705 w 510209"/>
                <a:gd name="connsiteY21" fmla="*/ 291548 h 510208"/>
                <a:gd name="connsiteX22" fmla="*/ 467140 w 510209"/>
                <a:gd name="connsiteY22" fmla="*/ 331304 h 510208"/>
                <a:gd name="connsiteX23" fmla="*/ 450574 w 510209"/>
                <a:gd name="connsiteY23" fmla="*/ 384313 h 510208"/>
                <a:gd name="connsiteX24" fmla="*/ 477079 w 510209"/>
                <a:gd name="connsiteY24" fmla="*/ 440635 h 510208"/>
                <a:gd name="connsiteX25" fmla="*/ 503583 w 510209"/>
                <a:gd name="connsiteY25" fmla="*/ 477078 h 510208"/>
                <a:gd name="connsiteX26" fmla="*/ 467140 w 510209"/>
                <a:gd name="connsiteY26" fmla="*/ 496956 h 510208"/>
                <a:gd name="connsiteX27" fmla="*/ 394253 w 510209"/>
                <a:gd name="connsiteY27" fmla="*/ 510208 h 510208"/>
                <a:gd name="connsiteX28" fmla="*/ 341244 w 510209"/>
                <a:gd name="connsiteY28" fmla="*/ 470452 h 510208"/>
                <a:gd name="connsiteX29" fmla="*/ 304800 w 510209"/>
                <a:gd name="connsiteY29" fmla="*/ 437322 h 510208"/>
                <a:gd name="connsiteX30" fmla="*/ 278296 w 510209"/>
                <a:gd name="connsiteY30" fmla="*/ 437322 h 510208"/>
                <a:gd name="connsiteX31" fmla="*/ 241853 w 510209"/>
                <a:gd name="connsiteY31" fmla="*/ 427382 h 510208"/>
                <a:gd name="connsiteX32" fmla="*/ 212035 w 510209"/>
                <a:gd name="connsiteY32" fmla="*/ 447261 h 510208"/>
                <a:gd name="connsiteX33" fmla="*/ 198783 w 510209"/>
                <a:gd name="connsiteY33" fmla="*/ 453887 h 510208"/>
                <a:gd name="connsiteX34" fmla="*/ 175592 w 510209"/>
                <a:gd name="connsiteY34" fmla="*/ 493643 h 510208"/>
                <a:gd name="connsiteX35" fmla="*/ 152400 w 510209"/>
                <a:gd name="connsiteY35" fmla="*/ 470452 h 510208"/>
                <a:gd name="connsiteX36" fmla="*/ 129209 w 510209"/>
                <a:gd name="connsiteY36" fmla="*/ 460513 h 510208"/>
                <a:gd name="connsiteX37" fmla="*/ 159026 w 510209"/>
                <a:gd name="connsiteY37" fmla="*/ 440635 h 510208"/>
                <a:gd name="connsiteX38" fmla="*/ 139148 w 510209"/>
                <a:gd name="connsiteY38" fmla="*/ 407504 h 510208"/>
                <a:gd name="connsiteX39" fmla="*/ 125896 w 510209"/>
                <a:gd name="connsiteY39" fmla="*/ 390939 h 510208"/>
                <a:gd name="connsiteX40" fmla="*/ 132522 w 510209"/>
                <a:gd name="connsiteY40" fmla="*/ 337930 h 510208"/>
                <a:gd name="connsiteX41" fmla="*/ 135835 w 510209"/>
                <a:gd name="connsiteY41" fmla="*/ 301487 h 510208"/>
                <a:gd name="connsiteX42" fmla="*/ 132522 w 510209"/>
                <a:gd name="connsiteY42" fmla="*/ 271669 h 510208"/>
                <a:gd name="connsiteX43" fmla="*/ 102705 w 510209"/>
                <a:gd name="connsiteY43" fmla="*/ 221974 h 510208"/>
                <a:gd name="connsiteX44" fmla="*/ 72887 w 510209"/>
                <a:gd name="connsiteY44" fmla="*/ 202095 h 510208"/>
                <a:gd name="connsiteX45" fmla="*/ 0 w 510209"/>
                <a:gd name="connsiteY45" fmla="*/ 132522 h 51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0209" h="510208">
                  <a:moveTo>
                    <a:pt x="0" y="132522"/>
                  </a:moveTo>
                  <a:lnTo>
                    <a:pt x="0" y="132522"/>
                  </a:lnTo>
                  <a:cubicBezTo>
                    <a:pt x="7731" y="127000"/>
                    <a:pt x="16091" y="122268"/>
                    <a:pt x="23192" y="115956"/>
                  </a:cubicBezTo>
                  <a:cubicBezTo>
                    <a:pt x="26168" y="113311"/>
                    <a:pt x="28037" y="109578"/>
                    <a:pt x="29818" y="106017"/>
                  </a:cubicBezTo>
                  <a:cubicBezTo>
                    <a:pt x="33819" y="98015"/>
                    <a:pt x="31845" y="92469"/>
                    <a:pt x="39757" y="86139"/>
                  </a:cubicBezTo>
                  <a:cubicBezTo>
                    <a:pt x="42484" y="83957"/>
                    <a:pt x="46572" y="84388"/>
                    <a:pt x="49696" y="82826"/>
                  </a:cubicBezTo>
                  <a:cubicBezTo>
                    <a:pt x="53257" y="81045"/>
                    <a:pt x="59635" y="76200"/>
                    <a:pt x="59635" y="76200"/>
                  </a:cubicBezTo>
                  <a:lnTo>
                    <a:pt x="102705" y="53008"/>
                  </a:lnTo>
                  <a:lnTo>
                    <a:pt x="142461" y="36443"/>
                  </a:lnTo>
                  <a:lnTo>
                    <a:pt x="175592" y="0"/>
                  </a:lnTo>
                  <a:lnTo>
                    <a:pt x="218661" y="13252"/>
                  </a:lnTo>
                  <a:lnTo>
                    <a:pt x="278296" y="43069"/>
                  </a:lnTo>
                  <a:lnTo>
                    <a:pt x="311426" y="102704"/>
                  </a:lnTo>
                  <a:lnTo>
                    <a:pt x="331305" y="92765"/>
                  </a:lnTo>
                  <a:lnTo>
                    <a:pt x="377687" y="119269"/>
                  </a:lnTo>
                  <a:lnTo>
                    <a:pt x="427383" y="119269"/>
                  </a:lnTo>
                  <a:lnTo>
                    <a:pt x="400879" y="225287"/>
                  </a:lnTo>
                  <a:lnTo>
                    <a:pt x="404192" y="241852"/>
                  </a:lnTo>
                  <a:lnTo>
                    <a:pt x="470453" y="215348"/>
                  </a:lnTo>
                  <a:lnTo>
                    <a:pt x="500270" y="221974"/>
                  </a:lnTo>
                  <a:lnTo>
                    <a:pt x="510209" y="245165"/>
                  </a:lnTo>
                  <a:lnTo>
                    <a:pt x="483705" y="291548"/>
                  </a:lnTo>
                  <a:lnTo>
                    <a:pt x="467140" y="331304"/>
                  </a:lnTo>
                  <a:lnTo>
                    <a:pt x="450574" y="384313"/>
                  </a:lnTo>
                  <a:lnTo>
                    <a:pt x="477079" y="440635"/>
                  </a:lnTo>
                  <a:lnTo>
                    <a:pt x="503583" y="477078"/>
                  </a:lnTo>
                  <a:lnTo>
                    <a:pt x="467140" y="496956"/>
                  </a:lnTo>
                  <a:lnTo>
                    <a:pt x="394253" y="510208"/>
                  </a:lnTo>
                  <a:lnTo>
                    <a:pt x="341244" y="470452"/>
                  </a:lnTo>
                  <a:lnTo>
                    <a:pt x="304800" y="437322"/>
                  </a:lnTo>
                  <a:lnTo>
                    <a:pt x="278296" y="437322"/>
                  </a:lnTo>
                  <a:lnTo>
                    <a:pt x="241853" y="427382"/>
                  </a:lnTo>
                  <a:lnTo>
                    <a:pt x="212035" y="447261"/>
                  </a:lnTo>
                  <a:lnTo>
                    <a:pt x="198783" y="453887"/>
                  </a:lnTo>
                  <a:lnTo>
                    <a:pt x="175592" y="493643"/>
                  </a:lnTo>
                  <a:lnTo>
                    <a:pt x="152400" y="470452"/>
                  </a:lnTo>
                  <a:lnTo>
                    <a:pt x="129209" y="460513"/>
                  </a:lnTo>
                  <a:lnTo>
                    <a:pt x="159026" y="440635"/>
                  </a:lnTo>
                  <a:lnTo>
                    <a:pt x="139148" y="407504"/>
                  </a:lnTo>
                  <a:lnTo>
                    <a:pt x="125896" y="390939"/>
                  </a:lnTo>
                  <a:lnTo>
                    <a:pt x="132522" y="337930"/>
                  </a:lnTo>
                  <a:lnTo>
                    <a:pt x="135835" y="301487"/>
                  </a:lnTo>
                  <a:lnTo>
                    <a:pt x="132522" y="271669"/>
                  </a:lnTo>
                  <a:lnTo>
                    <a:pt x="102705" y="221974"/>
                  </a:lnTo>
                  <a:lnTo>
                    <a:pt x="72887" y="202095"/>
                  </a:lnTo>
                  <a:lnTo>
                    <a:pt x="0" y="132522"/>
                  </a:lnTo>
                  <a:close/>
                </a:path>
              </a:pathLst>
            </a:custGeom>
            <a:solidFill>
              <a:srgbClr val="D7ACD5"/>
            </a:solidFill>
            <a:ln>
              <a:solidFill>
                <a:srgbClr val="6D35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371855" y="4969906"/>
              <a:ext cx="551655" cy="2765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2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OP</a:t>
              </a:r>
              <a:endParaRPr lang="en-CA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323850" y="2060575"/>
            <a:ext cx="2476500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To excavate and to treat contaminated soil</a:t>
            </a:r>
            <a:endParaRPr lang="en-CA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323850" y="2780928"/>
            <a:ext cx="2476500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smtClean="0">
                <a:latin typeface="Arial Narrow" panose="020B0606020202030204" pitchFamily="34" charset="0"/>
              </a:rPr>
              <a:t>To reshape the open-pit slope </a:t>
            </a:r>
            <a:endParaRPr lang="en-CA" b="1">
              <a:latin typeface="Arial Narrow" panose="020B0606020202030204" pitchFamily="34" charset="0"/>
            </a:endParaRPr>
          </a:p>
        </p:txBody>
      </p:sp>
      <p:sp>
        <p:nvSpPr>
          <p:cNvPr id="21517" name="ZoneTexte 6"/>
          <p:cNvSpPr txBox="1">
            <a:spLocks noChangeArrowheads="1"/>
          </p:cNvSpPr>
          <p:nvPr/>
        </p:nvSpPr>
        <p:spPr bwMode="auto">
          <a:xfrm>
            <a:off x="366713" y="1052513"/>
            <a:ext cx="8280400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en-CA" altLang="fr-FR" sz="2800" u="sng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Operation site</a:t>
            </a:r>
            <a:endParaRPr lang="en-CA" altLang="fr-FR" sz="2800" u="sng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" name="Ellipse 1"/>
          <p:cNvSpPr/>
          <p:nvPr/>
        </p:nvSpPr>
        <p:spPr>
          <a:xfrm rot="2098658">
            <a:off x="3494088" y="2820988"/>
            <a:ext cx="538162" cy="3667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" b="5231"/>
          <a:stretch>
            <a:fillRect/>
          </a:stretch>
        </p:blipFill>
        <p:spPr bwMode="auto">
          <a:xfrm>
            <a:off x="323850" y="3373438"/>
            <a:ext cx="24765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 rot="2668482">
            <a:off x="3808413" y="3392488"/>
            <a:ext cx="2116137" cy="957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7" name="ZoneTexte 26"/>
          <p:cNvSpPr txBox="1"/>
          <p:nvPr/>
        </p:nvSpPr>
        <p:spPr>
          <a:xfrm>
            <a:off x="323850" y="4378325"/>
            <a:ext cx="2476500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dirty="0" smtClean="0">
                <a:latin typeface="Arial Narrow" panose="020B0606020202030204" pitchFamily="34" charset="0"/>
              </a:rPr>
              <a:t>To stabilize the underground mine openings</a:t>
            </a:r>
            <a:endParaRPr lang="en-CA" b="1" dirty="0">
              <a:latin typeface="Arial Narrow" panose="020B0606020202030204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859338" y="3883025"/>
            <a:ext cx="720725" cy="698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" name="ZoneTexte 29"/>
          <p:cNvSpPr txBox="1"/>
          <p:nvPr/>
        </p:nvSpPr>
        <p:spPr>
          <a:xfrm>
            <a:off x="6443663" y="2051050"/>
            <a:ext cx="2476500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dirty="0" smtClean="0">
                <a:latin typeface="Arial Narrow" panose="020B0606020202030204" pitchFamily="34" charset="0"/>
              </a:rPr>
              <a:t>To excavate waste rock and </a:t>
            </a:r>
            <a:r>
              <a:rPr lang="en-CA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to dispose it on </a:t>
            </a:r>
            <a:r>
              <a:rPr lang="en-CA" b="1" dirty="0">
                <a:solidFill>
                  <a:srgbClr val="000000"/>
                </a:solidFill>
                <a:latin typeface="Arial Narrow" panose="020B0606020202030204" pitchFamily="34" charset="0"/>
              </a:rPr>
              <a:t>s</a:t>
            </a:r>
            <a:r>
              <a:rPr lang="en-CA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ites B and C</a:t>
            </a:r>
            <a:endParaRPr lang="en-CA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3721100" y="2292350"/>
            <a:ext cx="1009650" cy="482600"/>
          </a:xfrm>
          <a:custGeom>
            <a:avLst/>
            <a:gdLst>
              <a:gd name="connsiteX0" fmla="*/ 0 w 1009650"/>
              <a:gd name="connsiteY0" fmla="*/ 463550 h 482600"/>
              <a:gd name="connsiteX1" fmla="*/ 139700 w 1009650"/>
              <a:gd name="connsiteY1" fmla="*/ 482600 h 482600"/>
              <a:gd name="connsiteX2" fmla="*/ 171450 w 1009650"/>
              <a:gd name="connsiteY2" fmla="*/ 412750 h 482600"/>
              <a:gd name="connsiteX3" fmla="*/ 254000 w 1009650"/>
              <a:gd name="connsiteY3" fmla="*/ 368300 h 482600"/>
              <a:gd name="connsiteX4" fmla="*/ 336550 w 1009650"/>
              <a:gd name="connsiteY4" fmla="*/ 361950 h 482600"/>
              <a:gd name="connsiteX5" fmla="*/ 476250 w 1009650"/>
              <a:gd name="connsiteY5" fmla="*/ 285750 h 482600"/>
              <a:gd name="connsiteX6" fmla="*/ 609600 w 1009650"/>
              <a:gd name="connsiteY6" fmla="*/ 241300 h 482600"/>
              <a:gd name="connsiteX7" fmla="*/ 660400 w 1009650"/>
              <a:gd name="connsiteY7" fmla="*/ 165100 h 482600"/>
              <a:gd name="connsiteX8" fmla="*/ 730250 w 1009650"/>
              <a:gd name="connsiteY8" fmla="*/ 114300 h 482600"/>
              <a:gd name="connsiteX9" fmla="*/ 762000 w 1009650"/>
              <a:gd name="connsiteY9" fmla="*/ 88900 h 482600"/>
              <a:gd name="connsiteX10" fmla="*/ 863600 w 1009650"/>
              <a:gd name="connsiteY10" fmla="*/ 88900 h 482600"/>
              <a:gd name="connsiteX11" fmla="*/ 958850 w 1009650"/>
              <a:gd name="connsiteY11" fmla="*/ 171450 h 482600"/>
              <a:gd name="connsiteX12" fmla="*/ 1009650 w 1009650"/>
              <a:gd name="connsiteY12" fmla="*/ 88900 h 482600"/>
              <a:gd name="connsiteX13" fmla="*/ 990600 w 1009650"/>
              <a:gd name="connsiteY13" fmla="*/ 0 h 482600"/>
              <a:gd name="connsiteX14" fmla="*/ 869950 w 1009650"/>
              <a:gd name="connsiteY14" fmla="*/ 44450 h 482600"/>
              <a:gd name="connsiteX15" fmla="*/ 723900 w 1009650"/>
              <a:gd name="connsiteY15" fmla="*/ 44450 h 482600"/>
              <a:gd name="connsiteX16" fmla="*/ 577850 w 1009650"/>
              <a:gd name="connsiteY16" fmla="*/ 120650 h 482600"/>
              <a:gd name="connsiteX17" fmla="*/ 412750 w 1009650"/>
              <a:gd name="connsiteY17" fmla="*/ 222250 h 482600"/>
              <a:gd name="connsiteX18" fmla="*/ 260350 w 1009650"/>
              <a:gd name="connsiteY18" fmla="*/ 330200 h 482600"/>
              <a:gd name="connsiteX19" fmla="*/ 146050 w 1009650"/>
              <a:gd name="connsiteY19" fmla="*/ 393700 h 482600"/>
              <a:gd name="connsiteX20" fmla="*/ 0 w 1009650"/>
              <a:gd name="connsiteY20" fmla="*/ 46355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09650" h="482600">
                <a:moveTo>
                  <a:pt x="0" y="463550"/>
                </a:moveTo>
                <a:lnTo>
                  <a:pt x="139700" y="482600"/>
                </a:lnTo>
                <a:lnTo>
                  <a:pt x="171450" y="412750"/>
                </a:lnTo>
                <a:lnTo>
                  <a:pt x="254000" y="368300"/>
                </a:lnTo>
                <a:lnTo>
                  <a:pt x="336550" y="361950"/>
                </a:lnTo>
                <a:lnTo>
                  <a:pt x="476250" y="285750"/>
                </a:lnTo>
                <a:lnTo>
                  <a:pt x="609600" y="241300"/>
                </a:lnTo>
                <a:lnTo>
                  <a:pt x="660400" y="165100"/>
                </a:lnTo>
                <a:lnTo>
                  <a:pt x="730250" y="114300"/>
                </a:lnTo>
                <a:lnTo>
                  <a:pt x="762000" y="88900"/>
                </a:lnTo>
                <a:lnTo>
                  <a:pt x="863600" y="88900"/>
                </a:lnTo>
                <a:lnTo>
                  <a:pt x="958850" y="171450"/>
                </a:lnTo>
                <a:lnTo>
                  <a:pt x="1009650" y="88900"/>
                </a:lnTo>
                <a:lnTo>
                  <a:pt x="990600" y="0"/>
                </a:lnTo>
                <a:lnTo>
                  <a:pt x="869950" y="44450"/>
                </a:lnTo>
                <a:lnTo>
                  <a:pt x="723900" y="44450"/>
                </a:lnTo>
                <a:lnTo>
                  <a:pt x="577850" y="120650"/>
                </a:lnTo>
                <a:lnTo>
                  <a:pt x="412750" y="222250"/>
                </a:lnTo>
                <a:lnTo>
                  <a:pt x="260350" y="330200"/>
                </a:lnTo>
                <a:lnTo>
                  <a:pt x="146050" y="393700"/>
                </a:lnTo>
                <a:lnTo>
                  <a:pt x="0" y="4635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3" name="ZoneTexte 32"/>
          <p:cNvSpPr txBox="1"/>
          <p:nvPr/>
        </p:nvSpPr>
        <p:spPr>
          <a:xfrm>
            <a:off x="6443663" y="3087688"/>
            <a:ext cx="2476500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dirty="0" smtClean="0">
                <a:latin typeface="Arial Narrow" panose="020B0606020202030204" pitchFamily="34" charset="0"/>
              </a:rPr>
              <a:t>To excavate tailings and to </a:t>
            </a:r>
            <a:r>
              <a:rPr lang="en-CA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dispose them on </a:t>
            </a:r>
            <a:r>
              <a:rPr lang="en-CA" b="1" dirty="0">
                <a:solidFill>
                  <a:srgbClr val="000000"/>
                </a:solidFill>
                <a:latin typeface="Arial Narrow" panose="020B0606020202030204" pitchFamily="34" charset="0"/>
              </a:rPr>
              <a:t>s</a:t>
            </a:r>
            <a:r>
              <a:rPr lang="en-CA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ites B and C</a:t>
            </a:r>
            <a:endParaRPr lang="en-CA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4" name="Groupe 33"/>
          <p:cNvGrpSpPr>
            <a:grpSpLocks/>
          </p:cNvGrpSpPr>
          <p:nvPr/>
        </p:nvGrpSpPr>
        <p:grpSpPr bwMode="auto">
          <a:xfrm>
            <a:off x="5580063" y="3429000"/>
            <a:ext cx="863600" cy="863600"/>
            <a:chOff x="5580113" y="3429000"/>
            <a:chExt cx="864095" cy="864096"/>
          </a:xfrm>
        </p:grpSpPr>
        <p:cxnSp>
          <p:nvCxnSpPr>
            <p:cNvPr id="13" name="Connecteur droit avec flèche 12"/>
            <p:cNvCxnSpPr/>
            <p:nvPr/>
          </p:nvCxnSpPr>
          <p:spPr>
            <a:xfrm flipH="1" flipV="1">
              <a:off x="5580113" y="3429000"/>
              <a:ext cx="530529" cy="11913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>
              <a:endCxn id="33" idx="1"/>
            </p:cNvCxnSpPr>
            <p:nvPr/>
          </p:nvCxnSpPr>
          <p:spPr>
            <a:xfrm>
              <a:off x="6110642" y="3548133"/>
              <a:ext cx="333566" cy="128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 flipH="1">
              <a:off x="5845377" y="3548131"/>
              <a:ext cx="265265" cy="74496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27" name="ZoneTexte 28"/>
          <p:cNvSpPr txBox="1">
            <a:spLocks noChangeArrowheads="1"/>
          </p:cNvSpPr>
          <p:nvPr/>
        </p:nvSpPr>
        <p:spPr bwMode="auto">
          <a:xfrm>
            <a:off x="2771775" y="5426075"/>
            <a:ext cx="23923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1400" i="1" smtClean="0">
                <a:latin typeface="Arial Narrow" pitchFamily="34" charset="0"/>
              </a:rPr>
              <a:t>Overview</a:t>
            </a:r>
            <a:endParaRPr lang="en-CA" altLang="fr-FR" sz="1400" i="1">
              <a:latin typeface="Arial Narrow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444208" y="4149080"/>
            <a:ext cx="2476500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dirty="0" smtClean="0">
                <a:latin typeface="Arial Narrow" panose="020B0606020202030204" pitchFamily="34" charset="0"/>
              </a:rPr>
              <a:t>To </a:t>
            </a:r>
            <a:r>
              <a:rPr lang="en-CA" b="1" dirty="0" err="1" smtClean="0">
                <a:latin typeface="Arial Narrow" panose="020B0606020202030204" pitchFamily="34" charset="0"/>
              </a:rPr>
              <a:t>revegetate</a:t>
            </a:r>
            <a:endParaRPr lang="en-CA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Forme libre 30"/>
          <p:cNvSpPr/>
          <p:nvPr/>
        </p:nvSpPr>
        <p:spPr>
          <a:xfrm>
            <a:off x="3479030" y="2255212"/>
            <a:ext cx="2524610" cy="2655455"/>
          </a:xfrm>
          <a:custGeom>
            <a:avLst/>
            <a:gdLst>
              <a:gd name="connsiteX0" fmla="*/ 53879 w 2524610"/>
              <a:gd name="connsiteY0" fmla="*/ 1077576 h 2655455"/>
              <a:gd name="connsiteX1" fmla="*/ 53879 w 2524610"/>
              <a:gd name="connsiteY1" fmla="*/ 1077576 h 2655455"/>
              <a:gd name="connsiteX2" fmla="*/ 100061 w 2524610"/>
              <a:gd name="connsiteY2" fmla="*/ 1131455 h 2655455"/>
              <a:gd name="connsiteX3" fmla="*/ 123152 w 2524610"/>
              <a:gd name="connsiteY3" fmla="*/ 1139152 h 2655455"/>
              <a:gd name="connsiteX4" fmla="*/ 153940 w 2524610"/>
              <a:gd name="connsiteY4" fmla="*/ 1154546 h 2655455"/>
              <a:gd name="connsiteX5" fmla="*/ 177031 w 2524610"/>
              <a:gd name="connsiteY5" fmla="*/ 1169940 h 2655455"/>
              <a:gd name="connsiteX6" fmla="*/ 230909 w 2524610"/>
              <a:gd name="connsiteY6" fmla="*/ 1193030 h 2655455"/>
              <a:gd name="connsiteX7" fmla="*/ 246303 w 2524610"/>
              <a:gd name="connsiteY7" fmla="*/ 1216121 h 2655455"/>
              <a:gd name="connsiteX8" fmla="*/ 277091 w 2524610"/>
              <a:gd name="connsiteY8" fmla="*/ 1223818 h 2655455"/>
              <a:gd name="connsiteX9" fmla="*/ 307879 w 2524610"/>
              <a:gd name="connsiteY9" fmla="*/ 1239212 h 2655455"/>
              <a:gd name="connsiteX10" fmla="*/ 354061 w 2524610"/>
              <a:gd name="connsiteY10" fmla="*/ 1270000 h 2655455"/>
              <a:gd name="connsiteX11" fmla="*/ 407940 w 2524610"/>
              <a:gd name="connsiteY11" fmla="*/ 1285394 h 2655455"/>
              <a:gd name="connsiteX12" fmla="*/ 454122 w 2524610"/>
              <a:gd name="connsiteY12" fmla="*/ 1316182 h 2655455"/>
              <a:gd name="connsiteX13" fmla="*/ 461818 w 2524610"/>
              <a:gd name="connsiteY13" fmla="*/ 1339273 h 2655455"/>
              <a:gd name="connsiteX14" fmla="*/ 515697 w 2524610"/>
              <a:gd name="connsiteY14" fmla="*/ 1370061 h 2655455"/>
              <a:gd name="connsiteX15" fmla="*/ 538788 w 2524610"/>
              <a:gd name="connsiteY15" fmla="*/ 1385455 h 2655455"/>
              <a:gd name="connsiteX16" fmla="*/ 592667 w 2524610"/>
              <a:gd name="connsiteY16" fmla="*/ 1400849 h 2655455"/>
              <a:gd name="connsiteX17" fmla="*/ 600364 w 2524610"/>
              <a:gd name="connsiteY17" fmla="*/ 1431636 h 2655455"/>
              <a:gd name="connsiteX18" fmla="*/ 623455 w 2524610"/>
              <a:gd name="connsiteY18" fmla="*/ 1500909 h 2655455"/>
              <a:gd name="connsiteX19" fmla="*/ 631152 w 2524610"/>
              <a:gd name="connsiteY19" fmla="*/ 1524000 h 2655455"/>
              <a:gd name="connsiteX20" fmla="*/ 654243 w 2524610"/>
              <a:gd name="connsiteY20" fmla="*/ 1531697 h 2655455"/>
              <a:gd name="connsiteX21" fmla="*/ 692728 w 2524610"/>
              <a:gd name="connsiteY21" fmla="*/ 1647152 h 2655455"/>
              <a:gd name="connsiteX22" fmla="*/ 708122 w 2524610"/>
              <a:gd name="connsiteY22" fmla="*/ 1693333 h 2655455"/>
              <a:gd name="connsiteX23" fmla="*/ 723515 w 2524610"/>
              <a:gd name="connsiteY23" fmla="*/ 1716424 h 2655455"/>
              <a:gd name="connsiteX24" fmla="*/ 754303 w 2524610"/>
              <a:gd name="connsiteY24" fmla="*/ 1754909 h 2655455"/>
              <a:gd name="connsiteX25" fmla="*/ 769697 w 2524610"/>
              <a:gd name="connsiteY25" fmla="*/ 1778000 h 2655455"/>
              <a:gd name="connsiteX26" fmla="*/ 777394 w 2524610"/>
              <a:gd name="connsiteY26" fmla="*/ 1801091 h 2655455"/>
              <a:gd name="connsiteX27" fmla="*/ 800485 w 2524610"/>
              <a:gd name="connsiteY27" fmla="*/ 1808788 h 2655455"/>
              <a:gd name="connsiteX28" fmla="*/ 808182 w 2524610"/>
              <a:gd name="connsiteY28" fmla="*/ 1831879 h 2655455"/>
              <a:gd name="connsiteX29" fmla="*/ 838970 w 2524610"/>
              <a:gd name="connsiteY29" fmla="*/ 1878061 h 2655455"/>
              <a:gd name="connsiteX30" fmla="*/ 846667 w 2524610"/>
              <a:gd name="connsiteY30" fmla="*/ 1901152 h 2655455"/>
              <a:gd name="connsiteX31" fmla="*/ 785091 w 2524610"/>
              <a:gd name="connsiteY31" fmla="*/ 1908849 h 2655455"/>
              <a:gd name="connsiteX32" fmla="*/ 792788 w 2524610"/>
              <a:gd name="connsiteY32" fmla="*/ 1931940 h 2655455"/>
              <a:gd name="connsiteX33" fmla="*/ 800485 w 2524610"/>
              <a:gd name="connsiteY33" fmla="*/ 2024303 h 2655455"/>
              <a:gd name="connsiteX34" fmla="*/ 808182 w 2524610"/>
              <a:gd name="connsiteY34" fmla="*/ 2370667 h 2655455"/>
              <a:gd name="connsiteX35" fmla="*/ 823576 w 2524610"/>
              <a:gd name="connsiteY35" fmla="*/ 2409152 h 2655455"/>
              <a:gd name="connsiteX36" fmla="*/ 838970 w 2524610"/>
              <a:gd name="connsiteY36" fmla="*/ 2478424 h 2655455"/>
              <a:gd name="connsiteX37" fmla="*/ 846667 w 2524610"/>
              <a:gd name="connsiteY37" fmla="*/ 2516909 h 2655455"/>
              <a:gd name="connsiteX38" fmla="*/ 854364 w 2524610"/>
              <a:gd name="connsiteY38" fmla="*/ 2570788 h 2655455"/>
              <a:gd name="connsiteX39" fmla="*/ 885152 w 2524610"/>
              <a:gd name="connsiteY39" fmla="*/ 2616970 h 2655455"/>
              <a:gd name="connsiteX40" fmla="*/ 923637 w 2524610"/>
              <a:gd name="connsiteY40" fmla="*/ 2655455 h 2655455"/>
              <a:gd name="connsiteX41" fmla="*/ 954425 w 2524610"/>
              <a:gd name="connsiteY41" fmla="*/ 2647758 h 2655455"/>
              <a:gd name="connsiteX42" fmla="*/ 1000606 w 2524610"/>
              <a:gd name="connsiteY42" fmla="*/ 2616970 h 2655455"/>
              <a:gd name="connsiteX43" fmla="*/ 1031394 w 2524610"/>
              <a:gd name="connsiteY43" fmla="*/ 2547697 h 2655455"/>
              <a:gd name="connsiteX44" fmla="*/ 1054485 w 2524610"/>
              <a:gd name="connsiteY44" fmla="*/ 2540000 h 2655455"/>
              <a:gd name="connsiteX45" fmla="*/ 1085273 w 2524610"/>
              <a:gd name="connsiteY45" fmla="*/ 2501515 h 2655455"/>
              <a:gd name="connsiteX46" fmla="*/ 1092970 w 2524610"/>
              <a:gd name="connsiteY46" fmla="*/ 2478424 h 2655455"/>
              <a:gd name="connsiteX47" fmla="*/ 1139152 w 2524610"/>
              <a:gd name="connsiteY47" fmla="*/ 2432243 h 2655455"/>
              <a:gd name="connsiteX48" fmla="*/ 1169940 w 2524610"/>
              <a:gd name="connsiteY48" fmla="*/ 2393758 h 2655455"/>
              <a:gd name="connsiteX49" fmla="*/ 1193031 w 2524610"/>
              <a:gd name="connsiteY49" fmla="*/ 2347576 h 2655455"/>
              <a:gd name="connsiteX50" fmla="*/ 1216122 w 2524610"/>
              <a:gd name="connsiteY50" fmla="*/ 2324485 h 2655455"/>
              <a:gd name="connsiteX51" fmla="*/ 1285394 w 2524610"/>
              <a:gd name="connsiteY51" fmla="*/ 2309091 h 2655455"/>
              <a:gd name="connsiteX52" fmla="*/ 1439334 w 2524610"/>
              <a:gd name="connsiteY52" fmla="*/ 2316788 h 2655455"/>
              <a:gd name="connsiteX53" fmla="*/ 1508606 w 2524610"/>
              <a:gd name="connsiteY53" fmla="*/ 2362970 h 2655455"/>
              <a:gd name="connsiteX54" fmla="*/ 1554788 w 2524610"/>
              <a:gd name="connsiteY54" fmla="*/ 2378364 h 2655455"/>
              <a:gd name="connsiteX55" fmla="*/ 1577879 w 2524610"/>
              <a:gd name="connsiteY55" fmla="*/ 2386061 h 2655455"/>
              <a:gd name="connsiteX56" fmla="*/ 1608667 w 2524610"/>
              <a:gd name="connsiteY56" fmla="*/ 2401455 h 2655455"/>
              <a:gd name="connsiteX57" fmla="*/ 1639455 w 2524610"/>
              <a:gd name="connsiteY57" fmla="*/ 2409152 h 2655455"/>
              <a:gd name="connsiteX58" fmla="*/ 1662546 w 2524610"/>
              <a:gd name="connsiteY58" fmla="*/ 2416849 h 2655455"/>
              <a:gd name="connsiteX59" fmla="*/ 1754909 w 2524610"/>
              <a:gd name="connsiteY59" fmla="*/ 2432243 h 2655455"/>
              <a:gd name="connsiteX60" fmla="*/ 1778000 w 2524610"/>
              <a:gd name="connsiteY60" fmla="*/ 2447636 h 2655455"/>
              <a:gd name="connsiteX61" fmla="*/ 1878061 w 2524610"/>
              <a:gd name="connsiteY61" fmla="*/ 2470727 h 2655455"/>
              <a:gd name="connsiteX62" fmla="*/ 2070485 w 2524610"/>
              <a:gd name="connsiteY62" fmla="*/ 2455333 h 2655455"/>
              <a:gd name="connsiteX63" fmla="*/ 2093576 w 2524610"/>
              <a:gd name="connsiteY63" fmla="*/ 2447636 h 2655455"/>
              <a:gd name="connsiteX64" fmla="*/ 2116667 w 2524610"/>
              <a:gd name="connsiteY64" fmla="*/ 2432243 h 2655455"/>
              <a:gd name="connsiteX65" fmla="*/ 2185940 w 2524610"/>
              <a:gd name="connsiteY65" fmla="*/ 2401455 h 2655455"/>
              <a:gd name="connsiteX66" fmla="*/ 2209031 w 2524610"/>
              <a:gd name="connsiteY66" fmla="*/ 2355273 h 2655455"/>
              <a:gd name="connsiteX67" fmla="*/ 2224425 w 2524610"/>
              <a:gd name="connsiteY67" fmla="*/ 2309091 h 2655455"/>
              <a:gd name="connsiteX68" fmla="*/ 2239818 w 2524610"/>
              <a:gd name="connsiteY68" fmla="*/ 2247515 h 2655455"/>
              <a:gd name="connsiteX69" fmla="*/ 2255212 w 2524610"/>
              <a:gd name="connsiteY69" fmla="*/ 2162849 h 2655455"/>
              <a:gd name="connsiteX70" fmla="*/ 2286000 w 2524610"/>
              <a:gd name="connsiteY70" fmla="*/ 1870364 h 2655455"/>
              <a:gd name="connsiteX71" fmla="*/ 2286000 w 2524610"/>
              <a:gd name="connsiteY71" fmla="*/ 1870364 h 2655455"/>
              <a:gd name="connsiteX72" fmla="*/ 2316788 w 2524610"/>
              <a:gd name="connsiteY72" fmla="*/ 1824182 h 2655455"/>
              <a:gd name="connsiteX73" fmla="*/ 2324485 w 2524610"/>
              <a:gd name="connsiteY73" fmla="*/ 1778000 h 2655455"/>
              <a:gd name="connsiteX74" fmla="*/ 2339879 w 2524610"/>
              <a:gd name="connsiteY74" fmla="*/ 1408546 h 2655455"/>
              <a:gd name="connsiteX75" fmla="*/ 2362970 w 2524610"/>
              <a:gd name="connsiteY75" fmla="*/ 1316182 h 2655455"/>
              <a:gd name="connsiteX76" fmla="*/ 2370667 w 2524610"/>
              <a:gd name="connsiteY76" fmla="*/ 1293091 h 2655455"/>
              <a:gd name="connsiteX77" fmla="*/ 2378364 w 2524610"/>
              <a:gd name="connsiteY77" fmla="*/ 1270000 h 2655455"/>
              <a:gd name="connsiteX78" fmla="*/ 2393758 w 2524610"/>
              <a:gd name="connsiteY78" fmla="*/ 1154546 h 2655455"/>
              <a:gd name="connsiteX79" fmla="*/ 2409152 w 2524610"/>
              <a:gd name="connsiteY79" fmla="*/ 1123758 h 2655455"/>
              <a:gd name="connsiteX80" fmla="*/ 2424546 w 2524610"/>
              <a:gd name="connsiteY80" fmla="*/ 1062182 h 2655455"/>
              <a:gd name="connsiteX81" fmla="*/ 2432243 w 2524610"/>
              <a:gd name="connsiteY81" fmla="*/ 1039091 h 2655455"/>
              <a:gd name="connsiteX82" fmla="*/ 2447637 w 2524610"/>
              <a:gd name="connsiteY82" fmla="*/ 1016000 h 2655455"/>
              <a:gd name="connsiteX83" fmla="*/ 2439940 w 2524610"/>
              <a:gd name="connsiteY83" fmla="*/ 985212 h 2655455"/>
              <a:gd name="connsiteX84" fmla="*/ 2416849 w 2524610"/>
              <a:gd name="connsiteY84" fmla="*/ 1008303 h 2655455"/>
              <a:gd name="connsiteX85" fmla="*/ 2455334 w 2524610"/>
              <a:gd name="connsiteY85" fmla="*/ 1016000 h 2655455"/>
              <a:gd name="connsiteX86" fmla="*/ 2493818 w 2524610"/>
              <a:gd name="connsiteY86" fmla="*/ 969818 h 2655455"/>
              <a:gd name="connsiteX87" fmla="*/ 2516909 w 2524610"/>
              <a:gd name="connsiteY87" fmla="*/ 954424 h 2655455"/>
              <a:gd name="connsiteX88" fmla="*/ 2524606 w 2524610"/>
              <a:gd name="connsiteY88" fmla="*/ 931333 h 2655455"/>
              <a:gd name="connsiteX89" fmla="*/ 2516909 w 2524610"/>
              <a:gd name="connsiteY89" fmla="*/ 854364 h 2655455"/>
              <a:gd name="connsiteX90" fmla="*/ 2493818 w 2524610"/>
              <a:gd name="connsiteY90" fmla="*/ 838970 h 2655455"/>
              <a:gd name="connsiteX91" fmla="*/ 2447637 w 2524610"/>
              <a:gd name="connsiteY91" fmla="*/ 823576 h 2655455"/>
              <a:gd name="connsiteX92" fmla="*/ 2424546 w 2524610"/>
              <a:gd name="connsiteY92" fmla="*/ 815879 h 2655455"/>
              <a:gd name="connsiteX93" fmla="*/ 2393758 w 2524610"/>
              <a:gd name="connsiteY93" fmla="*/ 800485 h 2655455"/>
              <a:gd name="connsiteX94" fmla="*/ 2378364 w 2524610"/>
              <a:gd name="connsiteY94" fmla="*/ 777394 h 2655455"/>
              <a:gd name="connsiteX95" fmla="*/ 2270606 w 2524610"/>
              <a:gd name="connsiteY95" fmla="*/ 754303 h 2655455"/>
              <a:gd name="connsiteX96" fmla="*/ 2247515 w 2524610"/>
              <a:gd name="connsiteY96" fmla="*/ 746606 h 2655455"/>
              <a:gd name="connsiteX97" fmla="*/ 2147455 w 2524610"/>
              <a:gd name="connsiteY97" fmla="*/ 723515 h 2655455"/>
              <a:gd name="connsiteX98" fmla="*/ 2101273 w 2524610"/>
              <a:gd name="connsiteY98" fmla="*/ 708121 h 2655455"/>
              <a:gd name="connsiteX99" fmla="*/ 2078182 w 2524610"/>
              <a:gd name="connsiteY99" fmla="*/ 700424 h 2655455"/>
              <a:gd name="connsiteX100" fmla="*/ 2039697 w 2524610"/>
              <a:gd name="connsiteY100" fmla="*/ 692727 h 2655455"/>
              <a:gd name="connsiteX101" fmla="*/ 1978122 w 2524610"/>
              <a:gd name="connsiteY101" fmla="*/ 677333 h 2655455"/>
              <a:gd name="connsiteX102" fmla="*/ 1955031 w 2524610"/>
              <a:gd name="connsiteY102" fmla="*/ 661940 h 2655455"/>
              <a:gd name="connsiteX103" fmla="*/ 1931940 w 2524610"/>
              <a:gd name="connsiteY103" fmla="*/ 654243 h 2655455"/>
              <a:gd name="connsiteX104" fmla="*/ 1924243 w 2524610"/>
              <a:gd name="connsiteY104" fmla="*/ 631152 h 2655455"/>
              <a:gd name="connsiteX105" fmla="*/ 1901152 w 2524610"/>
              <a:gd name="connsiteY105" fmla="*/ 569576 h 2655455"/>
              <a:gd name="connsiteX106" fmla="*/ 1854970 w 2524610"/>
              <a:gd name="connsiteY106" fmla="*/ 577273 h 2655455"/>
              <a:gd name="connsiteX107" fmla="*/ 1824182 w 2524610"/>
              <a:gd name="connsiteY107" fmla="*/ 584970 h 2655455"/>
              <a:gd name="connsiteX108" fmla="*/ 1770303 w 2524610"/>
              <a:gd name="connsiteY108" fmla="*/ 577273 h 2655455"/>
              <a:gd name="connsiteX109" fmla="*/ 1747212 w 2524610"/>
              <a:gd name="connsiteY109" fmla="*/ 561879 h 2655455"/>
              <a:gd name="connsiteX110" fmla="*/ 1731818 w 2524610"/>
              <a:gd name="connsiteY110" fmla="*/ 515697 h 2655455"/>
              <a:gd name="connsiteX111" fmla="*/ 1708728 w 2524610"/>
              <a:gd name="connsiteY111" fmla="*/ 400243 h 2655455"/>
              <a:gd name="connsiteX112" fmla="*/ 1701031 w 2524610"/>
              <a:gd name="connsiteY112" fmla="*/ 377152 h 2655455"/>
              <a:gd name="connsiteX113" fmla="*/ 1693334 w 2524610"/>
              <a:gd name="connsiteY113" fmla="*/ 354061 h 2655455"/>
              <a:gd name="connsiteX114" fmla="*/ 1647152 w 2524610"/>
              <a:gd name="connsiteY114" fmla="*/ 323273 h 2655455"/>
              <a:gd name="connsiteX115" fmla="*/ 1624061 w 2524610"/>
              <a:gd name="connsiteY115" fmla="*/ 307879 h 2655455"/>
              <a:gd name="connsiteX116" fmla="*/ 1593273 w 2524610"/>
              <a:gd name="connsiteY116" fmla="*/ 292485 h 2655455"/>
              <a:gd name="connsiteX117" fmla="*/ 1577879 w 2524610"/>
              <a:gd name="connsiteY117" fmla="*/ 269394 h 2655455"/>
              <a:gd name="connsiteX118" fmla="*/ 1531697 w 2524610"/>
              <a:gd name="connsiteY118" fmla="*/ 261697 h 2655455"/>
              <a:gd name="connsiteX119" fmla="*/ 1508606 w 2524610"/>
              <a:gd name="connsiteY119" fmla="*/ 254000 h 2655455"/>
              <a:gd name="connsiteX120" fmla="*/ 1447031 w 2524610"/>
              <a:gd name="connsiteY120" fmla="*/ 238606 h 2655455"/>
              <a:gd name="connsiteX121" fmla="*/ 1423940 w 2524610"/>
              <a:gd name="connsiteY121" fmla="*/ 223212 h 2655455"/>
              <a:gd name="connsiteX122" fmla="*/ 1416243 w 2524610"/>
              <a:gd name="connsiteY122" fmla="*/ 246303 h 2655455"/>
              <a:gd name="connsiteX123" fmla="*/ 1431637 w 2524610"/>
              <a:gd name="connsiteY123" fmla="*/ 223212 h 2655455"/>
              <a:gd name="connsiteX124" fmla="*/ 1423940 w 2524610"/>
              <a:gd name="connsiteY124" fmla="*/ 200121 h 2655455"/>
              <a:gd name="connsiteX125" fmla="*/ 1354667 w 2524610"/>
              <a:gd name="connsiteY125" fmla="*/ 169333 h 2655455"/>
              <a:gd name="connsiteX126" fmla="*/ 1331576 w 2524610"/>
              <a:gd name="connsiteY126" fmla="*/ 161636 h 2655455"/>
              <a:gd name="connsiteX127" fmla="*/ 1308485 w 2524610"/>
              <a:gd name="connsiteY127" fmla="*/ 153940 h 2655455"/>
              <a:gd name="connsiteX128" fmla="*/ 1277697 w 2524610"/>
              <a:gd name="connsiteY128" fmla="*/ 76970 h 2655455"/>
              <a:gd name="connsiteX129" fmla="*/ 1270000 w 2524610"/>
              <a:gd name="connsiteY129" fmla="*/ 53879 h 2655455"/>
              <a:gd name="connsiteX130" fmla="*/ 1246909 w 2524610"/>
              <a:gd name="connsiteY130" fmla="*/ 38485 h 2655455"/>
              <a:gd name="connsiteX131" fmla="*/ 1231515 w 2524610"/>
              <a:gd name="connsiteY131" fmla="*/ 7697 h 2655455"/>
              <a:gd name="connsiteX132" fmla="*/ 1208425 w 2524610"/>
              <a:gd name="connsiteY132" fmla="*/ 0 h 2655455"/>
              <a:gd name="connsiteX133" fmla="*/ 1116061 w 2524610"/>
              <a:gd name="connsiteY133" fmla="*/ 7697 h 2655455"/>
              <a:gd name="connsiteX134" fmla="*/ 1092970 w 2524610"/>
              <a:gd name="connsiteY134" fmla="*/ 23091 h 2655455"/>
              <a:gd name="connsiteX135" fmla="*/ 1069879 w 2524610"/>
              <a:gd name="connsiteY135" fmla="*/ 30788 h 2655455"/>
              <a:gd name="connsiteX136" fmla="*/ 954425 w 2524610"/>
              <a:gd name="connsiteY136" fmla="*/ 46182 h 2655455"/>
              <a:gd name="connsiteX137" fmla="*/ 869758 w 2524610"/>
              <a:gd name="connsiteY137" fmla="*/ 61576 h 2655455"/>
              <a:gd name="connsiteX138" fmla="*/ 838970 w 2524610"/>
              <a:gd name="connsiteY138" fmla="*/ 69273 h 2655455"/>
              <a:gd name="connsiteX139" fmla="*/ 769697 w 2524610"/>
              <a:gd name="connsiteY139" fmla="*/ 92364 h 2655455"/>
              <a:gd name="connsiteX140" fmla="*/ 715818 w 2524610"/>
              <a:gd name="connsiteY140" fmla="*/ 123152 h 2655455"/>
              <a:gd name="connsiteX141" fmla="*/ 661940 w 2524610"/>
              <a:gd name="connsiteY141" fmla="*/ 146243 h 2655455"/>
              <a:gd name="connsiteX142" fmla="*/ 638849 w 2524610"/>
              <a:gd name="connsiteY142" fmla="*/ 161636 h 2655455"/>
              <a:gd name="connsiteX143" fmla="*/ 608061 w 2524610"/>
              <a:gd name="connsiteY143" fmla="*/ 177030 h 2655455"/>
              <a:gd name="connsiteX144" fmla="*/ 561879 w 2524610"/>
              <a:gd name="connsiteY144" fmla="*/ 215515 h 2655455"/>
              <a:gd name="connsiteX145" fmla="*/ 531091 w 2524610"/>
              <a:gd name="connsiteY145" fmla="*/ 230909 h 2655455"/>
              <a:gd name="connsiteX146" fmla="*/ 484909 w 2524610"/>
              <a:gd name="connsiteY146" fmla="*/ 254000 h 2655455"/>
              <a:gd name="connsiteX147" fmla="*/ 461818 w 2524610"/>
              <a:gd name="connsiteY147" fmla="*/ 277091 h 2655455"/>
              <a:gd name="connsiteX148" fmla="*/ 438728 w 2524610"/>
              <a:gd name="connsiteY148" fmla="*/ 307879 h 2655455"/>
              <a:gd name="connsiteX149" fmla="*/ 392546 w 2524610"/>
              <a:gd name="connsiteY149" fmla="*/ 323273 h 2655455"/>
              <a:gd name="connsiteX150" fmla="*/ 377152 w 2524610"/>
              <a:gd name="connsiteY150" fmla="*/ 346364 h 2655455"/>
              <a:gd name="connsiteX151" fmla="*/ 330970 w 2524610"/>
              <a:gd name="connsiteY151" fmla="*/ 369455 h 2655455"/>
              <a:gd name="connsiteX152" fmla="*/ 254000 w 2524610"/>
              <a:gd name="connsiteY152" fmla="*/ 400243 h 2655455"/>
              <a:gd name="connsiteX153" fmla="*/ 230909 w 2524610"/>
              <a:gd name="connsiteY153" fmla="*/ 407940 h 2655455"/>
              <a:gd name="connsiteX154" fmla="*/ 207818 w 2524610"/>
              <a:gd name="connsiteY154" fmla="*/ 415636 h 2655455"/>
              <a:gd name="connsiteX155" fmla="*/ 153940 w 2524610"/>
              <a:gd name="connsiteY155" fmla="*/ 454121 h 2655455"/>
              <a:gd name="connsiteX156" fmla="*/ 130849 w 2524610"/>
              <a:gd name="connsiteY156" fmla="*/ 461818 h 2655455"/>
              <a:gd name="connsiteX157" fmla="*/ 115455 w 2524610"/>
              <a:gd name="connsiteY157" fmla="*/ 484909 h 2655455"/>
              <a:gd name="connsiteX158" fmla="*/ 92364 w 2524610"/>
              <a:gd name="connsiteY158" fmla="*/ 492606 h 2655455"/>
              <a:gd name="connsiteX159" fmla="*/ 84667 w 2524610"/>
              <a:gd name="connsiteY159" fmla="*/ 515697 h 2655455"/>
              <a:gd name="connsiteX160" fmla="*/ 30788 w 2524610"/>
              <a:gd name="connsiteY160" fmla="*/ 600364 h 2655455"/>
              <a:gd name="connsiteX161" fmla="*/ 15394 w 2524610"/>
              <a:gd name="connsiteY161" fmla="*/ 646546 h 2655455"/>
              <a:gd name="connsiteX162" fmla="*/ 0 w 2524610"/>
              <a:gd name="connsiteY162" fmla="*/ 715818 h 2655455"/>
              <a:gd name="connsiteX163" fmla="*/ 23091 w 2524610"/>
              <a:gd name="connsiteY163" fmla="*/ 962121 h 2655455"/>
              <a:gd name="connsiteX164" fmla="*/ 69273 w 2524610"/>
              <a:gd name="connsiteY164" fmla="*/ 1039091 h 2655455"/>
              <a:gd name="connsiteX165" fmla="*/ 84667 w 2524610"/>
              <a:gd name="connsiteY165" fmla="*/ 1085273 h 2655455"/>
              <a:gd name="connsiteX166" fmla="*/ 92364 w 2524610"/>
              <a:gd name="connsiteY166" fmla="*/ 1108364 h 2655455"/>
              <a:gd name="connsiteX167" fmla="*/ 92364 w 2524610"/>
              <a:gd name="connsiteY167" fmla="*/ 1131455 h 265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524610" h="2655455">
                <a:moveTo>
                  <a:pt x="53879" y="1077576"/>
                </a:moveTo>
                <a:lnTo>
                  <a:pt x="53879" y="1077576"/>
                </a:lnTo>
                <a:cubicBezTo>
                  <a:pt x="69273" y="1095536"/>
                  <a:pt x="82382" y="1115740"/>
                  <a:pt x="100061" y="1131455"/>
                </a:cubicBezTo>
                <a:cubicBezTo>
                  <a:pt x="106125" y="1136845"/>
                  <a:pt x="115695" y="1135956"/>
                  <a:pt x="123152" y="1139152"/>
                </a:cubicBezTo>
                <a:cubicBezTo>
                  <a:pt x="133698" y="1143672"/>
                  <a:pt x="143978" y="1148853"/>
                  <a:pt x="153940" y="1154546"/>
                </a:cubicBezTo>
                <a:cubicBezTo>
                  <a:pt x="161972" y="1159136"/>
                  <a:pt x="168999" y="1165350"/>
                  <a:pt x="177031" y="1169940"/>
                </a:cubicBezTo>
                <a:cubicBezTo>
                  <a:pt x="203660" y="1185156"/>
                  <a:pt x="205005" y="1184395"/>
                  <a:pt x="230909" y="1193030"/>
                </a:cubicBezTo>
                <a:cubicBezTo>
                  <a:pt x="236040" y="1200727"/>
                  <a:pt x="238606" y="1210990"/>
                  <a:pt x="246303" y="1216121"/>
                </a:cubicBezTo>
                <a:cubicBezTo>
                  <a:pt x="255105" y="1221989"/>
                  <a:pt x="267186" y="1220104"/>
                  <a:pt x="277091" y="1223818"/>
                </a:cubicBezTo>
                <a:cubicBezTo>
                  <a:pt x="287834" y="1227847"/>
                  <a:pt x="298040" y="1233309"/>
                  <a:pt x="307879" y="1239212"/>
                </a:cubicBezTo>
                <a:cubicBezTo>
                  <a:pt x="323744" y="1248731"/>
                  <a:pt x="336509" y="1264149"/>
                  <a:pt x="354061" y="1270000"/>
                </a:cubicBezTo>
                <a:cubicBezTo>
                  <a:pt x="387188" y="1281042"/>
                  <a:pt x="369281" y="1275729"/>
                  <a:pt x="407940" y="1285394"/>
                </a:cubicBezTo>
                <a:cubicBezTo>
                  <a:pt x="423334" y="1295657"/>
                  <a:pt x="448272" y="1298630"/>
                  <a:pt x="454122" y="1316182"/>
                </a:cubicBezTo>
                <a:cubicBezTo>
                  <a:pt x="456687" y="1323879"/>
                  <a:pt x="456750" y="1332938"/>
                  <a:pt x="461818" y="1339273"/>
                </a:cubicBezTo>
                <a:cubicBezTo>
                  <a:pt x="469713" y="1349142"/>
                  <a:pt x="507324" y="1365277"/>
                  <a:pt x="515697" y="1370061"/>
                </a:cubicBezTo>
                <a:cubicBezTo>
                  <a:pt x="523729" y="1374651"/>
                  <a:pt x="530514" y="1381318"/>
                  <a:pt x="538788" y="1385455"/>
                </a:cubicBezTo>
                <a:cubicBezTo>
                  <a:pt x="549830" y="1390976"/>
                  <a:pt x="582802" y="1398383"/>
                  <a:pt x="592667" y="1400849"/>
                </a:cubicBezTo>
                <a:cubicBezTo>
                  <a:pt x="595233" y="1411111"/>
                  <a:pt x="597324" y="1421504"/>
                  <a:pt x="600364" y="1431636"/>
                </a:cubicBezTo>
                <a:lnTo>
                  <a:pt x="623455" y="1500909"/>
                </a:lnTo>
                <a:cubicBezTo>
                  <a:pt x="626021" y="1508606"/>
                  <a:pt x="623455" y="1521434"/>
                  <a:pt x="631152" y="1524000"/>
                </a:cubicBezTo>
                <a:lnTo>
                  <a:pt x="654243" y="1531697"/>
                </a:lnTo>
                <a:lnTo>
                  <a:pt x="692728" y="1647152"/>
                </a:lnTo>
                <a:cubicBezTo>
                  <a:pt x="692728" y="1647153"/>
                  <a:pt x="708121" y="1693332"/>
                  <a:pt x="708122" y="1693333"/>
                </a:cubicBezTo>
                <a:cubicBezTo>
                  <a:pt x="713253" y="1701030"/>
                  <a:pt x="719378" y="1708150"/>
                  <a:pt x="723515" y="1716424"/>
                </a:cubicBezTo>
                <a:cubicBezTo>
                  <a:pt x="742103" y="1753601"/>
                  <a:pt x="715379" y="1728960"/>
                  <a:pt x="754303" y="1754909"/>
                </a:cubicBezTo>
                <a:cubicBezTo>
                  <a:pt x="759434" y="1762606"/>
                  <a:pt x="765560" y="1769726"/>
                  <a:pt x="769697" y="1778000"/>
                </a:cubicBezTo>
                <a:cubicBezTo>
                  <a:pt x="773325" y="1785257"/>
                  <a:pt x="771657" y="1795354"/>
                  <a:pt x="777394" y="1801091"/>
                </a:cubicBezTo>
                <a:cubicBezTo>
                  <a:pt x="783131" y="1806828"/>
                  <a:pt x="792788" y="1806222"/>
                  <a:pt x="800485" y="1808788"/>
                </a:cubicBezTo>
                <a:cubicBezTo>
                  <a:pt x="803051" y="1816485"/>
                  <a:pt x="804242" y="1824787"/>
                  <a:pt x="808182" y="1831879"/>
                </a:cubicBezTo>
                <a:cubicBezTo>
                  <a:pt x="817167" y="1848052"/>
                  <a:pt x="833119" y="1860509"/>
                  <a:pt x="838970" y="1878061"/>
                </a:cubicBezTo>
                <a:lnTo>
                  <a:pt x="846667" y="1901152"/>
                </a:lnTo>
                <a:cubicBezTo>
                  <a:pt x="826142" y="1903718"/>
                  <a:pt x="803051" y="1898586"/>
                  <a:pt x="785091" y="1908849"/>
                </a:cubicBezTo>
                <a:cubicBezTo>
                  <a:pt x="778047" y="1912874"/>
                  <a:pt x="791716" y="1923898"/>
                  <a:pt x="792788" y="1931940"/>
                </a:cubicBezTo>
                <a:cubicBezTo>
                  <a:pt x="796871" y="1962563"/>
                  <a:pt x="797919" y="1993515"/>
                  <a:pt x="800485" y="2024303"/>
                </a:cubicBezTo>
                <a:cubicBezTo>
                  <a:pt x="803051" y="2139758"/>
                  <a:pt x="801265" y="2255391"/>
                  <a:pt x="808182" y="2370667"/>
                </a:cubicBezTo>
                <a:cubicBezTo>
                  <a:pt x="809010" y="2384459"/>
                  <a:pt x="819780" y="2395867"/>
                  <a:pt x="823576" y="2409152"/>
                </a:cubicBezTo>
                <a:cubicBezTo>
                  <a:pt x="830074" y="2431896"/>
                  <a:pt x="834014" y="2455295"/>
                  <a:pt x="838970" y="2478424"/>
                </a:cubicBezTo>
                <a:cubicBezTo>
                  <a:pt x="841711" y="2491216"/>
                  <a:pt x="844516" y="2504005"/>
                  <a:pt x="846667" y="2516909"/>
                </a:cubicBezTo>
                <a:cubicBezTo>
                  <a:pt x="849650" y="2534804"/>
                  <a:pt x="847851" y="2553855"/>
                  <a:pt x="854364" y="2570788"/>
                </a:cubicBezTo>
                <a:cubicBezTo>
                  <a:pt x="861006" y="2588056"/>
                  <a:pt x="874889" y="2601576"/>
                  <a:pt x="885152" y="2616970"/>
                </a:cubicBezTo>
                <a:cubicBezTo>
                  <a:pt x="905677" y="2647758"/>
                  <a:pt x="892849" y="2634930"/>
                  <a:pt x="923637" y="2655455"/>
                </a:cubicBezTo>
                <a:cubicBezTo>
                  <a:pt x="933900" y="2652889"/>
                  <a:pt x="944963" y="2652489"/>
                  <a:pt x="954425" y="2647758"/>
                </a:cubicBezTo>
                <a:cubicBezTo>
                  <a:pt x="970973" y="2639484"/>
                  <a:pt x="1000606" y="2616970"/>
                  <a:pt x="1000606" y="2616970"/>
                </a:cubicBezTo>
                <a:cubicBezTo>
                  <a:pt x="1005310" y="2602859"/>
                  <a:pt x="1014761" y="2561003"/>
                  <a:pt x="1031394" y="2547697"/>
                </a:cubicBezTo>
                <a:cubicBezTo>
                  <a:pt x="1037729" y="2542629"/>
                  <a:pt x="1046788" y="2542566"/>
                  <a:pt x="1054485" y="2540000"/>
                </a:cubicBezTo>
                <a:cubicBezTo>
                  <a:pt x="1073832" y="2481960"/>
                  <a:pt x="1045484" y="2551251"/>
                  <a:pt x="1085273" y="2501515"/>
                </a:cubicBezTo>
                <a:cubicBezTo>
                  <a:pt x="1090341" y="2495180"/>
                  <a:pt x="1087989" y="2484828"/>
                  <a:pt x="1092970" y="2478424"/>
                </a:cubicBezTo>
                <a:cubicBezTo>
                  <a:pt x="1106336" y="2461240"/>
                  <a:pt x="1139152" y="2432243"/>
                  <a:pt x="1139152" y="2432243"/>
                </a:cubicBezTo>
                <a:cubicBezTo>
                  <a:pt x="1154136" y="2387290"/>
                  <a:pt x="1135125" y="2428573"/>
                  <a:pt x="1169940" y="2393758"/>
                </a:cubicBezTo>
                <a:cubicBezTo>
                  <a:pt x="1206274" y="2357424"/>
                  <a:pt x="1167990" y="2385137"/>
                  <a:pt x="1193031" y="2347576"/>
                </a:cubicBezTo>
                <a:cubicBezTo>
                  <a:pt x="1199069" y="2338519"/>
                  <a:pt x="1207065" y="2330523"/>
                  <a:pt x="1216122" y="2324485"/>
                </a:cubicBezTo>
                <a:cubicBezTo>
                  <a:pt x="1228755" y="2316063"/>
                  <a:pt x="1279805" y="2310022"/>
                  <a:pt x="1285394" y="2309091"/>
                </a:cubicBezTo>
                <a:cubicBezTo>
                  <a:pt x="1336707" y="2311657"/>
                  <a:pt x="1388881" y="2307085"/>
                  <a:pt x="1439334" y="2316788"/>
                </a:cubicBezTo>
                <a:cubicBezTo>
                  <a:pt x="1493906" y="2327283"/>
                  <a:pt x="1469774" y="2350026"/>
                  <a:pt x="1508606" y="2362970"/>
                </a:cubicBezTo>
                <a:lnTo>
                  <a:pt x="1554788" y="2378364"/>
                </a:lnTo>
                <a:cubicBezTo>
                  <a:pt x="1562485" y="2380930"/>
                  <a:pt x="1570622" y="2382433"/>
                  <a:pt x="1577879" y="2386061"/>
                </a:cubicBezTo>
                <a:cubicBezTo>
                  <a:pt x="1588142" y="2391192"/>
                  <a:pt x="1597924" y="2397426"/>
                  <a:pt x="1608667" y="2401455"/>
                </a:cubicBezTo>
                <a:cubicBezTo>
                  <a:pt x="1618572" y="2405169"/>
                  <a:pt x="1629284" y="2406246"/>
                  <a:pt x="1639455" y="2409152"/>
                </a:cubicBezTo>
                <a:cubicBezTo>
                  <a:pt x="1647256" y="2411381"/>
                  <a:pt x="1654675" y="2414881"/>
                  <a:pt x="1662546" y="2416849"/>
                </a:cubicBezTo>
                <a:cubicBezTo>
                  <a:pt x="1692558" y="2424352"/>
                  <a:pt x="1724498" y="2427899"/>
                  <a:pt x="1754909" y="2432243"/>
                </a:cubicBezTo>
                <a:cubicBezTo>
                  <a:pt x="1762606" y="2437374"/>
                  <a:pt x="1769411" y="2444201"/>
                  <a:pt x="1778000" y="2447636"/>
                </a:cubicBezTo>
                <a:cubicBezTo>
                  <a:pt x="1813147" y="2461694"/>
                  <a:pt x="1841644" y="2464657"/>
                  <a:pt x="1878061" y="2470727"/>
                </a:cubicBezTo>
                <a:cubicBezTo>
                  <a:pt x="1942202" y="2465596"/>
                  <a:pt x="2006505" y="2462188"/>
                  <a:pt x="2070485" y="2455333"/>
                </a:cubicBezTo>
                <a:cubicBezTo>
                  <a:pt x="2078552" y="2454469"/>
                  <a:pt x="2086319" y="2451264"/>
                  <a:pt x="2093576" y="2447636"/>
                </a:cubicBezTo>
                <a:cubicBezTo>
                  <a:pt x="2101850" y="2443499"/>
                  <a:pt x="2108214" y="2436000"/>
                  <a:pt x="2116667" y="2432243"/>
                </a:cubicBezTo>
                <a:cubicBezTo>
                  <a:pt x="2199099" y="2395608"/>
                  <a:pt x="2133685" y="2436292"/>
                  <a:pt x="2185940" y="2401455"/>
                </a:cubicBezTo>
                <a:cubicBezTo>
                  <a:pt x="2214011" y="2317242"/>
                  <a:pt x="2169242" y="2444798"/>
                  <a:pt x="2209031" y="2355273"/>
                </a:cubicBezTo>
                <a:cubicBezTo>
                  <a:pt x="2215621" y="2340445"/>
                  <a:pt x="2220490" y="2324833"/>
                  <a:pt x="2224425" y="2309091"/>
                </a:cubicBezTo>
                <a:cubicBezTo>
                  <a:pt x="2229556" y="2288566"/>
                  <a:pt x="2235669" y="2268261"/>
                  <a:pt x="2239818" y="2247515"/>
                </a:cubicBezTo>
                <a:cubicBezTo>
                  <a:pt x="2250576" y="2193727"/>
                  <a:pt x="2245364" y="2221934"/>
                  <a:pt x="2255212" y="2162849"/>
                </a:cubicBezTo>
                <a:cubicBezTo>
                  <a:pt x="2263748" y="1915311"/>
                  <a:pt x="2239366" y="2010264"/>
                  <a:pt x="2286000" y="1870364"/>
                </a:cubicBezTo>
                <a:lnTo>
                  <a:pt x="2286000" y="1870364"/>
                </a:lnTo>
                <a:cubicBezTo>
                  <a:pt x="2295941" y="1830602"/>
                  <a:pt x="2284895" y="1845444"/>
                  <a:pt x="2316788" y="1824182"/>
                </a:cubicBezTo>
                <a:cubicBezTo>
                  <a:pt x="2319354" y="1808788"/>
                  <a:pt x="2323873" y="1793594"/>
                  <a:pt x="2324485" y="1778000"/>
                </a:cubicBezTo>
                <a:cubicBezTo>
                  <a:pt x="2339189" y="1403045"/>
                  <a:pt x="2295182" y="1542631"/>
                  <a:pt x="2339879" y="1408546"/>
                </a:cubicBezTo>
                <a:cubicBezTo>
                  <a:pt x="2350244" y="1346358"/>
                  <a:pt x="2342641" y="1377169"/>
                  <a:pt x="2362970" y="1316182"/>
                </a:cubicBezTo>
                <a:lnTo>
                  <a:pt x="2370667" y="1293091"/>
                </a:lnTo>
                <a:lnTo>
                  <a:pt x="2378364" y="1270000"/>
                </a:lnTo>
                <a:cubicBezTo>
                  <a:pt x="2380181" y="1251832"/>
                  <a:pt x="2384648" y="1181876"/>
                  <a:pt x="2393758" y="1154546"/>
                </a:cubicBezTo>
                <a:cubicBezTo>
                  <a:pt x="2397386" y="1143661"/>
                  <a:pt x="2405524" y="1134643"/>
                  <a:pt x="2409152" y="1123758"/>
                </a:cubicBezTo>
                <a:cubicBezTo>
                  <a:pt x="2415842" y="1103687"/>
                  <a:pt x="2417856" y="1082253"/>
                  <a:pt x="2424546" y="1062182"/>
                </a:cubicBezTo>
                <a:cubicBezTo>
                  <a:pt x="2427112" y="1054485"/>
                  <a:pt x="2428615" y="1046348"/>
                  <a:pt x="2432243" y="1039091"/>
                </a:cubicBezTo>
                <a:cubicBezTo>
                  <a:pt x="2436380" y="1030817"/>
                  <a:pt x="2442506" y="1023697"/>
                  <a:pt x="2447637" y="1016000"/>
                </a:cubicBezTo>
                <a:cubicBezTo>
                  <a:pt x="2445071" y="1005737"/>
                  <a:pt x="2450203" y="987778"/>
                  <a:pt x="2439940" y="985212"/>
                </a:cubicBezTo>
                <a:cubicBezTo>
                  <a:pt x="2429380" y="982572"/>
                  <a:pt x="2411981" y="998567"/>
                  <a:pt x="2416849" y="1008303"/>
                </a:cubicBezTo>
                <a:cubicBezTo>
                  <a:pt x="2422700" y="1020004"/>
                  <a:pt x="2442506" y="1013434"/>
                  <a:pt x="2455334" y="1016000"/>
                </a:cubicBezTo>
                <a:cubicBezTo>
                  <a:pt x="2470469" y="993297"/>
                  <a:pt x="2471596" y="988337"/>
                  <a:pt x="2493818" y="969818"/>
                </a:cubicBezTo>
                <a:cubicBezTo>
                  <a:pt x="2500924" y="963896"/>
                  <a:pt x="2509212" y="959555"/>
                  <a:pt x="2516909" y="954424"/>
                </a:cubicBezTo>
                <a:cubicBezTo>
                  <a:pt x="2519475" y="946727"/>
                  <a:pt x="2524606" y="939446"/>
                  <a:pt x="2524606" y="931333"/>
                </a:cubicBezTo>
                <a:cubicBezTo>
                  <a:pt x="2524606" y="905549"/>
                  <a:pt x="2525063" y="878825"/>
                  <a:pt x="2516909" y="854364"/>
                </a:cubicBezTo>
                <a:cubicBezTo>
                  <a:pt x="2513984" y="845588"/>
                  <a:pt x="2502271" y="842727"/>
                  <a:pt x="2493818" y="838970"/>
                </a:cubicBezTo>
                <a:cubicBezTo>
                  <a:pt x="2478990" y="832380"/>
                  <a:pt x="2463031" y="828707"/>
                  <a:pt x="2447637" y="823576"/>
                </a:cubicBezTo>
                <a:cubicBezTo>
                  <a:pt x="2439940" y="821010"/>
                  <a:pt x="2431803" y="819507"/>
                  <a:pt x="2424546" y="815879"/>
                </a:cubicBezTo>
                <a:lnTo>
                  <a:pt x="2393758" y="800485"/>
                </a:lnTo>
                <a:cubicBezTo>
                  <a:pt x="2388627" y="792788"/>
                  <a:pt x="2386209" y="782297"/>
                  <a:pt x="2378364" y="777394"/>
                </a:cubicBezTo>
                <a:cubicBezTo>
                  <a:pt x="2350945" y="760257"/>
                  <a:pt x="2299350" y="757896"/>
                  <a:pt x="2270606" y="754303"/>
                </a:cubicBezTo>
                <a:cubicBezTo>
                  <a:pt x="2262909" y="751737"/>
                  <a:pt x="2255386" y="748574"/>
                  <a:pt x="2247515" y="746606"/>
                </a:cubicBezTo>
                <a:cubicBezTo>
                  <a:pt x="2198670" y="734395"/>
                  <a:pt x="2204927" y="742672"/>
                  <a:pt x="2147455" y="723515"/>
                </a:cubicBezTo>
                <a:lnTo>
                  <a:pt x="2101273" y="708121"/>
                </a:lnTo>
                <a:cubicBezTo>
                  <a:pt x="2093576" y="705555"/>
                  <a:pt x="2086138" y="702015"/>
                  <a:pt x="2078182" y="700424"/>
                </a:cubicBezTo>
                <a:cubicBezTo>
                  <a:pt x="2065354" y="697858"/>
                  <a:pt x="2052444" y="695669"/>
                  <a:pt x="2039697" y="692727"/>
                </a:cubicBezTo>
                <a:cubicBezTo>
                  <a:pt x="2019082" y="687970"/>
                  <a:pt x="1978122" y="677333"/>
                  <a:pt x="1978122" y="677333"/>
                </a:cubicBezTo>
                <a:cubicBezTo>
                  <a:pt x="1970425" y="672202"/>
                  <a:pt x="1963305" y="666077"/>
                  <a:pt x="1955031" y="661940"/>
                </a:cubicBezTo>
                <a:cubicBezTo>
                  <a:pt x="1947774" y="658312"/>
                  <a:pt x="1937677" y="659980"/>
                  <a:pt x="1931940" y="654243"/>
                </a:cubicBezTo>
                <a:cubicBezTo>
                  <a:pt x="1926203" y="648506"/>
                  <a:pt x="1927092" y="638749"/>
                  <a:pt x="1924243" y="631152"/>
                </a:cubicBezTo>
                <a:cubicBezTo>
                  <a:pt x="1896632" y="557523"/>
                  <a:pt x="1918623" y="621988"/>
                  <a:pt x="1901152" y="569576"/>
                </a:cubicBezTo>
                <a:cubicBezTo>
                  <a:pt x="1885758" y="572142"/>
                  <a:pt x="1870273" y="574212"/>
                  <a:pt x="1854970" y="577273"/>
                </a:cubicBezTo>
                <a:cubicBezTo>
                  <a:pt x="1844597" y="579348"/>
                  <a:pt x="1834761" y="584970"/>
                  <a:pt x="1824182" y="584970"/>
                </a:cubicBezTo>
                <a:cubicBezTo>
                  <a:pt x="1806040" y="584970"/>
                  <a:pt x="1788263" y="579839"/>
                  <a:pt x="1770303" y="577273"/>
                </a:cubicBezTo>
                <a:cubicBezTo>
                  <a:pt x="1762606" y="572142"/>
                  <a:pt x="1752115" y="569724"/>
                  <a:pt x="1747212" y="561879"/>
                </a:cubicBezTo>
                <a:cubicBezTo>
                  <a:pt x="1738612" y="548119"/>
                  <a:pt x="1731818" y="515697"/>
                  <a:pt x="1731818" y="515697"/>
                </a:cubicBezTo>
                <a:cubicBezTo>
                  <a:pt x="1722330" y="430296"/>
                  <a:pt x="1731469" y="468466"/>
                  <a:pt x="1708728" y="400243"/>
                </a:cubicBezTo>
                <a:lnTo>
                  <a:pt x="1701031" y="377152"/>
                </a:lnTo>
                <a:cubicBezTo>
                  <a:pt x="1698465" y="369455"/>
                  <a:pt x="1700085" y="358561"/>
                  <a:pt x="1693334" y="354061"/>
                </a:cubicBezTo>
                <a:lnTo>
                  <a:pt x="1647152" y="323273"/>
                </a:lnTo>
                <a:cubicBezTo>
                  <a:pt x="1639455" y="318142"/>
                  <a:pt x="1632335" y="312016"/>
                  <a:pt x="1624061" y="307879"/>
                </a:cubicBezTo>
                <a:lnTo>
                  <a:pt x="1593273" y="292485"/>
                </a:lnTo>
                <a:cubicBezTo>
                  <a:pt x="1588142" y="284788"/>
                  <a:pt x="1586153" y="273531"/>
                  <a:pt x="1577879" y="269394"/>
                </a:cubicBezTo>
                <a:cubicBezTo>
                  <a:pt x="1563920" y="262415"/>
                  <a:pt x="1546932" y="265082"/>
                  <a:pt x="1531697" y="261697"/>
                </a:cubicBezTo>
                <a:cubicBezTo>
                  <a:pt x="1523777" y="259937"/>
                  <a:pt x="1516433" y="256135"/>
                  <a:pt x="1508606" y="254000"/>
                </a:cubicBezTo>
                <a:cubicBezTo>
                  <a:pt x="1488195" y="248433"/>
                  <a:pt x="1447031" y="238606"/>
                  <a:pt x="1447031" y="238606"/>
                </a:cubicBezTo>
                <a:cubicBezTo>
                  <a:pt x="1439334" y="233475"/>
                  <a:pt x="1432914" y="220968"/>
                  <a:pt x="1423940" y="223212"/>
                </a:cubicBezTo>
                <a:cubicBezTo>
                  <a:pt x="1416069" y="225180"/>
                  <a:pt x="1408130" y="246303"/>
                  <a:pt x="1416243" y="246303"/>
                </a:cubicBezTo>
                <a:cubicBezTo>
                  <a:pt x="1425494" y="246303"/>
                  <a:pt x="1426506" y="230909"/>
                  <a:pt x="1431637" y="223212"/>
                </a:cubicBezTo>
                <a:cubicBezTo>
                  <a:pt x="1429071" y="215515"/>
                  <a:pt x="1429008" y="206456"/>
                  <a:pt x="1423940" y="200121"/>
                </a:cubicBezTo>
                <a:cubicBezTo>
                  <a:pt x="1410634" y="183488"/>
                  <a:pt x="1368778" y="174037"/>
                  <a:pt x="1354667" y="169333"/>
                </a:cubicBezTo>
                <a:lnTo>
                  <a:pt x="1331576" y="161636"/>
                </a:lnTo>
                <a:lnTo>
                  <a:pt x="1308485" y="153940"/>
                </a:lnTo>
                <a:cubicBezTo>
                  <a:pt x="1285834" y="108638"/>
                  <a:pt x="1296719" y="134037"/>
                  <a:pt x="1277697" y="76970"/>
                </a:cubicBezTo>
                <a:cubicBezTo>
                  <a:pt x="1275131" y="69273"/>
                  <a:pt x="1276751" y="58379"/>
                  <a:pt x="1270000" y="53879"/>
                </a:cubicBezTo>
                <a:lnTo>
                  <a:pt x="1246909" y="38485"/>
                </a:lnTo>
                <a:cubicBezTo>
                  <a:pt x="1241778" y="28222"/>
                  <a:pt x="1239628" y="15810"/>
                  <a:pt x="1231515" y="7697"/>
                </a:cubicBezTo>
                <a:cubicBezTo>
                  <a:pt x="1225778" y="1960"/>
                  <a:pt x="1216538" y="0"/>
                  <a:pt x="1208425" y="0"/>
                </a:cubicBezTo>
                <a:cubicBezTo>
                  <a:pt x="1177530" y="0"/>
                  <a:pt x="1146849" y="5131"/>
                  <a:pt x="1116061" y="7697"/>
                </a:cubicBezTo>
                <a:cubicBezTo>
                  <a:pt x="1108364" y="12828"/>
                  <a:pt x="1101244" y="18954"/>
                  <a:pt x="1092970" y="23091"/>
                </a:cubicBezTo>
                <a:cubicBezTo>
                  <a:pt x="1085713" y="26719"/>
                  <a:pt x="1077750" y="28820"/>
                  <a:pt x="1069879" y="30788"/>
                </a:cubicBezTo>
                <a:cubicBezTo>
                  <a:pt x="1022487" y="42636"/>
                  <a:pt x="1012135" y="38968"/>
                  <a:pt x="954425" y="46182"/>
                </a:cubicBezTo>
                <a:cubicBezTo>
                  <a:pt x="935328" y="48569"/>
                  <a:pt x="890025" y="57072"/>
                  <a:pt x="869758" y="61576"/>
                </a:cubicBezTo>
                <a:cubicBezTo>
                  <a:pt x="859431" y="63871"/>
                  <a:pt x="849081" y="66162"/>
                  <a:pt x="838970" y="69273"/>
                </a:cubicBezTo>
                <a:cubicBezTo>
                  <a:pt x="815706" y="76431"/>
                  <a:pt x="769697" y="92364"/>
                  <a:pt x="769697" y="92364"/>
                </a:cubicBezTo>
                <a:cubicBezTo>
                  <a:pt x="695246" y="148202"/>
                  <a:pt x="774589" y="93766"/>
                  <a:pt x="715818" y="123152"/>
                </a:cubicBezTo>
                <a:cubicBezTo>
                  <a:pt x="662664" y="149730"/>
                  <a:pt x="726018" y="130224"/>
                  <a:pt x="661940" y="146243"/>
                </a:cubicBezTo>
                <a:cubicBezTo>
                  <a:pt x="654243" y="151374"/>
                  <a:pt x="646881" y="157047"/>
                  <a:pt x="638849" y="161636"/>
                </a:cubicBezTo>
                <a:cubicBezTo>
                  <a:pt x="628887" y="167329"/>
                  <a:pt x="617398" y="170361"/>
                  <a:pt x="608061" y="177030"/>
                </a:cubicBezTo>
                <a:cubicBezTo>
                  <a:pt x="544383" y="222514"/>
                  <a:pt x="622960" y="180612"/>
                  <a:pt x="561879" y="215515"/>
                </a:cubicBezTo>
                <a:cubicBezTo>
                  <a:pt x="551917" y="221208"/>
                  <a:pt x="541637" y="226389"/>
                  <a:pt x="531091" y="230909"/>
                </a:cubicBezTo>
                <a:cubicBezTo>
                  <a:pt x="502503" y="243161"/>
                  <a:pt x="511012" y="232247"/>
                  <a:pt x="484909" y="254000"/>
                </a:cubicBezTo>
                <a:cubicBezTo>
                  <a:pt x="476547" y="260969"/>
                  <a:pt x="468902" y="268826"/>
                  <a:pt x="461818" y="277091"/>
                </a:cubicBezTo>
                <a:cubicBezTo>
                  <a:pt x="453470" y="286831"/>
                  <a:pt x="449402" y="300763"/>
                  <a:pt x="438728" y="307879"/>
                </a:cubicBezTo>
                <a:cubicBezTo>
                  <a:pt x="425227" y="316880"/>
                  <a:pt x="392546" y="323273"/>
                  <a:pt x="392546" y="323273"/>
                </a:cubicBezTo>
                <a:cubicBezTo>
                  <a:pt x="387415" y="330970"/>
                  <a:pt x="383693" y="339823"/>
                  <a:pt x="377152" y="346364"/>
                </a:cubicBezTo>
                <a:cubicBezTo>
                  <a:pt x="358662" y="364854"/>
                  <a:pt x="352881" y="360065"/>
                  <a:pt x="330970" y="369455"/>
                </a:cubicBezTo>
                <a:cubicBezTo>
                  <a:pt x="251692" y="403431"/>
                  <a:pt x="359117" y="365204"/>
                  <a:pt x="254000" y="400243"/>
                </a:cubicBezTo>
                <a:lnTo>
                  <a:pt x="230909" y="407940"/>
                </a:lnTo>
                <a:lnTo>
                  <a:pt x="207818" y="415636"/>
                </a:lnTo>
                <a:cubicBezTo>
                  <a:pt x="200842" y="420868"/>
                  <a:pt x="165197" y="448492"/>
                  <a:pt x="153940" y="454121"/>
                </a:cubicBezTo>
                <a:cubicBezTo>
                  <a:pt x="146683" y="457749"/>
                  <a:pt x="138546" y="459252"/>
                  <a:pt x="130849" y="461818"/>
                </a:cubicBezTo>
                <a:cubicBezTo>
                  <a:pt x="125718" y="469515"/>
                  <a:pt x="122679" y="479130"/>
                  <a:pt x="115455" y="484909"/>
                </a:cubicBezTo>
                <a:cubicBezTo>
                  <a:pt x="109120" y="489977"/>
                  <a:pt x="98101" y="486869"/>
                  <a:pt x="92364" y="492606"/>
                </a:cubicBezTo>
                <a:cubicBezTo>
                  <a:pt x="86627" y="498343"/>
                  <a:pt x="88024" y="508311"/>
                  <a:pt x="84667" y="515697"/>
                </a:cubicBezTo>
                <a:cubicBezTo>
                  <a:pt x="54954" y="581066"/>
                  <a:pt x="67287" y="563865"/>
                  <a:pt x="30788" y="600364"/>
                </a:cubicBezTo>
                <a:cubicBezTo>
                  <a:pt x="25657" y="615758"/>
                  <a:pt x="18576" y="630634"/>
                  <a:pt x="15394" y="646546"/>
                </a:cubicBezTo>
                <a:cubicBezTo>
                  <a:pt x="5622" y="695403"/>
                  <a:pt x="10870" y="672339"/>
                  <a:pt x="0" y="715818"/>
                </a:cubicBezTo>
                <a:cubicBezTo>
                  <a:pt x="6882" y="887857"/>
                  <a:pt x="-9484" y="857882"/>
                  <a:pt x="23091" y="962121"/>
                </a:cubicBezTo>
                <a:cubicBezTo>
                  <a:pt x="46958" y="1038494"/>
                  <a:pt x="23688" y="1023896"/>
                  <a:pt x="69273" y="1039091"/>
                </a:cubicBezTo>
                <a:lnTo>
                  <a:pt x="84667" y="1085273"/>
                </a:lnTo>
                <a:cubicBezTo>
                  <a:pt x="87233" y="1092970"/>
                  <a:pt x="92364" y="1100251"/>
                  <a:pt x="92364" y="1108364"/>
                </a:cubicBezTo>
                <a:lnTo>
                  <a:pt x="92364" y="1131455"/>
                </a:lnTo>
              </a:path>
            </a:pathLst>
          </a:custGeom>
          <a:solidFill>
            <a:srgbClr val="6CA62C"/>
          </a:solidFill>
          <a:ln>
            <a:solidFill>
              <a:srgbClr val="6CA6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CA62C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2" grpId="0" animBg="1"/>
      <p:bldP spid="3" grpId="0" animBg="1"/>
      <p:bldP spid="27" grpId="0" animBg="1"/>
      <p:bldP spid="5" grpId="0" animBg="1"/>
      <p:bldP spid="30" grpId="0" animBg="1"/>
      <p:bldP spid="33" grpId="0" animBg="1"/>
      <p:bldP spid="29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24581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3" descr="\\sm-data-galt\dao-shbk\Am\ENV\2011\F116067\infographie\Amenagement\mos_10cm_test5_avant_2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2006600"/>
            <a:ext cx="3568700" cy="3438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4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smtClean="0">
                <a:solidFill>
                  <a:schemeClr val="bg1"/>
                </a:solidFill>
                <a:latin typeface="Arial Narrow" pitchFamily="34" charset="0"/>
              </a:rPr>
              <a:t>Proposed Restoration Scenario</a:t>
            </a:r>
            <a:endParaRPr lang="en-CA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4585" name="Picture 5" descr="C:\Users\cvittet\Desktop\Généra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802188"/>
            <a:ext cx="1827212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50825" y="1988840"/>
            <a:ext cx="2476500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smtClean="0">
                <a:latin typeface="Arial Narrow" panose="020B0606020202030204" pitchFamily="34" charset="0"/>
              </a:rPr>
              <a:t>1. To excavate and to dispose on sites B and C</a:t>
            </a:r>
            <a:endParaRPr lang="en-CA" b="1">
              <a:latin typeface="Arial Narrow" panose="020B060602020203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50825" y="4297363"/>
            <a:ext cx="2476500" cy="3683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smtClean="0">
                <a:latin typeface="Arial Narrow" panose="020B0606020202030204" pitchFamily="34" charset="0"/>
              </a:rPr>
              <a:t>2. To flood</a:t>
            </a:r>
            <a:endParaRPr lang="en-CA" b="1">
              <a:latin typeface="Arial Narrow" panose="020B0606020202030204" pitchFamily="34" charset="0"/>
            </a:endParaRPr>
          </a:p>
        </p:txBody>
      </p:sp>
      <p:sp>
        <p:nvSpPr>
          <p:cNvPr id="24588" name="ZoneTexte 6"/>
          <p:cNvSpPr txBox="1">
            <a:spLocks noChangeArrowheads="1"/>
          </p:cNvSpPr>
          <p:nvPr/>
        </p:nvSpPr>
        <p:spPr bwMode="auto">
          <a:xfrm>
            <a:off x="366713" y="1052513"/>
            <a:ext cx="2045047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en-CA" altLang="fr-FR" sz="2800" u="sng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Tailing site A</a:t>
            </a:r>
            <a:endParaRPr lang="en-CA" altLang="fr-FR" sz="2800" u="sng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50825" y="4860925"/>
            <a:ext cx="2476500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dirty="0" smtClean="0">
                <a:latin typeface="Arial Narrow" panose="020B0606020202030204" pitchFamily="34" charset="0"/>
              </a:rPr>
              <a:t>3. </a:t>
            </a:r>
            <a:r>
              <a:rPr lang="en-CA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To </a:t>
            </a:r>
            <a:r>
              <a:rPr lang="en-CA" b="1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revegetate</a:t>
            </a:r>
            <a:endParaRPr lang="en-CA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443663" y="2373313"/>
            <a:ext cx="2476500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dirty="0" smtClean="0">
                <a:latin typeface="Arial Narrow" panose="020B0606020202030204" pitchFamily="34" charset="0"/>
              </a:rPr>
              <a:t>4. To </a:t>
            </a:r>
            <a:r>
              <a:rPr lang="en-CA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install a wave breaker</a:t>
            </a:r>
            <a:endParaRPr lang="en-CA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443663" y="3087688"/>
            <a:ext cx="2476500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dirty="0" smtClean="0">
                <a:latin typeface="Arial Narrow" panose="020B0606020202030204" pitchFamily="34" charset="0"/>
              </a:rPr>
              <a:t>5. To place an erosion protection blanket on the lake shore</a:t>
            </a:r>
            <a:endParaRPr lang="en-CA" b="1" dirty="0">
              <a:latin typeface="Arial Narrow" panose="020B0606020202030204" pitchFamily="34" charset="0"/>
            </a:endParaRPr>
          </a:p>
        </p:txBody>
      </p:sp>
      <p:grpSp>
        <p:nvGrpSpPr>
          <p:cNvPr id="36" name="Groupe 35"/>
          <p:cNvGrpSpPr>
            <a:grpSpLocks/>
          </p:cNvGrpSpPr>
          <p:nvPr/>
        </p:nvGrpSpPr>
        <p:grpSpPr bwMode="auto">
          <a:xfrm>
            <a:off x="5888038" y="5021263"/>
            <a:ext cx="555625" cy="363537"/>
            <a:chOff x="5888567" y="5020733"/>
            <a:chExt cx="555641" cy="364067"/>
          </a:xfrm>
        </p:grpSpPr>
        <p:sp>
          <p:nvSpPr>
            <p:cNvPr id="35" name="Forme libre 34"/>
            <p:cNvSpPr/>
            <p:nvPr/>
          </p:nvSpPr>
          <p:spPr>
            <a:xfrm>
              <a:off x="5888567" y="5020733"/>
              <a:ext cx="360372" cy="364067"/>
            </a:xfrm>
            <a:custGeom>
              <a:avLst/>
              <a:gdLst>
                <a:gd name="connsiteX0" fmla="*/ 16933 w 359833"/>
                <a:gd name="connsiteY0" fmla="*/ 135467 h 364067"/>
                <a:gd name="connsiteX1" fmla="*/ 80433 w 359833"/>
                <a:gd name="connsiteY1" fmla="*/ 114300 h 364067"/>
                <a:gd name="connsiteX2" fmla="*/ 110066 w 359833"/>
                <a:gd name="connsiteY2" fmla="*/ 88900 h 364067"/>
                <a:gd name="connsiteX3" fmla="*/ 169333 w 359833"/>
                <a:gd name="connsiteY3" fmla="*/ 84667 h 364067"/>
                <a:gd name="connsiteX4" fmla="*/ 198966 w 359833"/>
                <a:gd name="connsiteY4" fmla="*/ 42334 h 364067"/>
                <a:gd name="connsiteX5" fmla="*/ 207433 w 359833"/>
                <a:gd name="connsiteY5" fmla="*/ 0 h 364067"/>
                <a:gd name="connsiteX6" fmla="*/ 317500 w 359833"/>
                <a:gd name="connsiteY6" fmla="*/ 71967 h 364067"/>
                <a:gd name="connsiteX7" fmla="*/ 342900 w 359833"/>
                <a:gd name="connsiteY7" fmla="*/ 122767 h 364067"/>
                <a:gd name="connsiteX8" fmla="*/ 330200 w 359833"/>
                <a:gd name="connsiteY8" fmla="*/ 182034 h 364067"/>
                <a:gd name="connsiteX9" fmla="*/ 338666 w 359833"/>
                <a:gd name="connsiteY9" fmla="*/ 228600 h 364067"/>
                <a:gd name="connsiteX10" fmla="*/ 359833 w 359833"/>
                <a:gd name="connsiteY10" fmla="*/ 275167 h 364067"/>
                <a:gd name="connsiteX11" fmla="*/ 321733 w 359833"/>
                <a:gd name="connsiteY11" fmla="*/ 309034 h 364067"/>
                <a:gd name="connsiteX12" fmla="*/ 287866 w 359833"/>
                <a:gd name="connsiteY12" fmla="*/ 338667 h 364067"/>
                <a:gd name="connsiteX13" fmla="*/ 275166 w 359833"/>
                <a:gd name="connsiteY13" fmla="*/ 325967 h 364067"/>
                <a:gd name="connsiteX14" fmla="*/ 262466 w 359833"/>
                <a:gd name="connsiteY14" fmla="*/ 338667 h 364067"/>
                <a:gd name="connsiteX15" fmla="*/ 211666 w 359833"/>
                <a:gd name="connsiteY15" fmla="*/ 296334 h 364067"/>
                <a:gd name="connsiteX16" fmla="*/ 156633 w 359833"/>
                <a:gd name="connsiteY16" fmla="*/ 355600 h 364067"/>
                <a:gd name="connsiteX17" fmla="*/ 93133 w 359833"/>
                <a:gd name="connsiteY17" fmla="*/ 364067 h 364067"/>
                <a:gd name="connsiteX18" fmla="*/ 67733 w 359833"/>
                <a:gd name="connsiteY18" fmla="*/ 338667 h 364067"/>
                <a:gd name="connsiteX19" fmla="*/ 59266 w 359833"/>
                <a:gd name="connsiteY19" fmla="*/ 309034 h 364067"/>
                <a:gd name="connsiteX20" fmla="*/ 0 w 359833"/>
                <a:gd name="connsiteY20" fmla="*/ 283634 h 364067"/>
                <a:gd name="connsiteX21" fmla="*/ 63500 w 359833"/>
                <a:gd name="connsiteY21" fmla="*/ 266700 h 364067"/>
                <a:gd name="connsiteX22" fmla="*/ 42333 w 359833"/>
                <a:gd name="connsiteY22" fmla="*/ 203200 h 364067"/>
                <a:gd name="connsiteX23" fmla="*/ 16933 w 359833"/>
                <a:gd name="connsiteY23" fmla="*/ 135467 h 3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9833" h="364067">
                  <a:moveTo>
                    <a:pt x="16933" y="135467"/>
                  </a:moveTo>
                  <a:lnTo>
                    <a:pt x="80433" y="114300"/>
                  </a:lnTo>
                  <a:lnTo>
                    <a:pt x="110066" y="88900"/>
                  </a:lnTo>
                  <a:lnTo>
                    <a:pt x="169333" y="84667"/>
                  </a:lnTo>
                  <a:lnTo>
                    <a:pt x="198966" y="42334"/>
                  </a:lnTo>
                  <a:lnTo>
                    <a:pt x="207433" y="0"/>
                  </a:lnTo>
                  <a:lnTo>
                    <a:pt x="317500" y="71967"/>
                  </a:lnTo>
                  <a:lnTo>
                    <a:pt x="342900" y="122767"/>
                  </a:lnTo>
                  <a:lnTo>
                    <a:pt x="330200" y="182034"/>
                  </a:lnTo>
                  <a:lnTo>
                    <a:pt x="338666" y="228600"/>
                  </a:lnTo>
                  <a:lnTo>
                    <a:pt x="359833" y="275167"/>
                  </a:lnTo>
                  <a:lnTo>
                    <a:pt x="321733" y="309034"/>
                  </a:lnTo>
                  <a:lnTo>
                    <a:pt x="287866" y="338667"/>
                  </a:lnTo>
                  <a:lnTo>
                    <a:pt x="275166" y="325967"/>
                  </a:lnTo>
                  <a:lnTo>
                    <a:pt x="262466" y="338667"/>
                  </a:lnTo>
                  <a:lnTo>
                    <a:pt x="211666" y="296334"/>
                  </a:lnTo>
                  <a:lnTo>
                    <a:pt x="156633" y="355600"/>
                  </a:lnTo>
                  <a:lnTo>
                    <a:pt x="93133" y="364067"/>
                  </a:lnTo>
                  <a:lnTo>
                    <a:pt x="67733" y="338667"/>
                  </a:lnTo>
                  <a:lnTo>
                    <a:pt x="59266" y="309034"/>
                  </a:lnTo>
                  <a:lnTo>
                    <a:pt x="0" y="283634"/>
                  </a:lnTo>
                  <a:lnTo>
                    <a:pt x="63500" y="266700"/>
                  </a:lnTo>
                  <a:lnTo>
                    <a:pt x="42333" y="203200"/>
                  </a:lnTo>
                  <a:lnTo>
                    <a:pt x="16933" y="135467"/>
                  </a:lnTo>
                  <a:close/>
                </a:path>
              </a:pathLst>
            </a:custGeom>
            <a:solidFill>
              <a:srgbClr val="DCB8A6"/>
            </a:solidFill>
            <a:ln>
              <a:solidFill>
                <a:srgbClr val="9C5D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6" name="ZoneTexte 15"/>
            <p:cNvSpPr txBox="1"/>
            <p:nvPr/>
          </p:nvSpPr>
          <p:spPr bwMode="auto">
            <a:xfrm>
              <a:off x="5891742" y="5065248"/>
              <a:ext cx="552466" cy="275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2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</a:t>
              </a:r>
              <a:endParaRPr lang="en-CA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8614" name="Picture 6" descr="\\sm-data-galt\Environ\GESTION ENV\DOSSIERS\MRNF\F102137-001 -Plan restauration Mine Barvue\F102137-001 - MRNF Élaboration plan restauration site minier Barvue\Technique\Photos\Travaux Phase 2\2012-07-31\P731001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44775"/>
            <a:ext cx="24828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Forme libre 37"/>
          <p:cNvSpPr/>
          <p:nvPr/>
        </p:nvSpPr>
        <p:spPr>
          <a:xfrm>
            <a:off x="3119438" y="2706688"/>
            <a:ext cx="3048000" cy="2420937"/>
          </a:xfrm>
          <a:custGeom>
            <a:avLst/>
            <a:gdLst>
              <a:gd name="connsiteX0" fmla="*/ 474133 w 1989666"/>
              <a:gd name="connsiteY0" fmla="*/ 0 h 2125133"/>
              <a:gd name="connsiteX1" fmla="*/ 465666 w 1989666"/>
              <a:gd name="connsiteY1" fmla="*/ 304800 h 2125133"/>
              <a:gd name="connsiteX2" fmla="*/ 169333 w 1989666"/>
              <a:gd name="connsiteY2" fmla="*/ 457200 h 2125133"/>
              <a:gd name="connsiteX3" fmla="*/ 0 w 1989666"/>
              <a:gd name="connsiteY3" fmla="*/ 677333 h 2125133"/>
              <a:gd name="connsiteX4" fmla="*/ 8466 w 1989666"/>
              <a:gd name="connsiteY4" fmla="*/ 956733 h 2125133"/>
              <a:gd name="connsiteX5" fmla="*/ 101600 w 1989666"/>
              <a:gd name="connsiteY5" fmla="*/ 1253067 h 2125133"/>
              <a:gd name="connsiteX6" fmla="*/ 296333 w 1989666"/>
              <a:gd name="connsiteY6" fmla="*/ 1651000 h 2125133"/>
              <a:gd name="connsiteX7" fmla="*/ 372533 w 1989666"/>
              <a:gd name="connsiteY7" fmla="*/ 2057400 h 2125133"/>
              <a:gd name="connsiteX8" fmla="*/ 533400 w 1989666"/>
              <a:gd name="connsiteY8" fmla="*/ 2125133 h 2125133"/>
              <a:gd name="connsiteX9" fmla="*/ 863600 w 1989666"/>
              <a:gd name="connsiteY9" fmla="*/ 2082800 h 2125133"/>
              <a:gd name="connsiteX10" fmla="*/ 1032933 w 1989666"/>
              <a:gd name="connsiteY10" fmla="*/ 1710267 h 2125133"/>
              <a:gd name="connsiteX11" fmla="*/ 1270000 w 1989666"/>
              <a:gd name="connsiteY11" fmla="*/ 1388533 h 2125133"/>
              <a:gd name="connsiteX12" fmla="*/ 1439333 w 1989666"/>
              <a:gd name="connsiteY12" fmla="*/ 1261533 h 2125133"/>
              <a:gd name="connsiteX13" fmla="*/ 1532466 w 1989666"/>
              <a:gd name="connsiteY13" fmla="*/ 914400 h 2125133"/>
              <a:gd name="connsiteX14" fmla="*/ 1490133 w 1989666"/>
              <a:gd name="connsiteY14" fmla="*/ 499533 h 2125133"/>
              <a:gd name="connsiteX15" fmla="*/ 1540933 w 1989666"/>
              <a:gd name="connsiteY15" fmla="*/ 406400 h 2125133"/>
              <a:gd name="connsiteX16" fmla="*/ 1854200 w 1989666"/>
              <a:gd name="connsiteY16" fmla="*/ 169333 h 2125133"/>
              <a:gd name="connsiteX17" fmla="*/ 1989666 w 1989666"/>
              <a:gd name="connsiteY17" fmla="*/ 59267 h 2125133"/>
              <a:gd name="connsiteX18" fmla="*/ 1913466 w 1989666"/>
              <a:gd name="connsiteY18" fmla="*/ 8467 h 2125133"/>
              <a:gd name="connsiteX19" fmla="*/ 1778000 w 1989666"/>
              <a:gd name="connsiteY19" fmla="*/ 0 h 2125133"/>
              <a:gd name="connsiteX20" fmla="*/ 1659466 w 1989666"/>
              <a:gd name="connsiteY20" fmla="*/ 84667 h 2125133"/>
              <a:gd name="connsiteX21" fmla="*/ 1566333 w 1989666"/>
              <a:gd name="connsiteY21" fmla="*/ 67733 h 2125133"/>
              <a:gd name="connsiteX22" fmla="*/ 1464733 w 1989666"/>
              <a:gd name="connsiteY22" fmla="*/ 160867 h 2125133"/>
              <a:gd name="connsiteX23" fmla="*/ 1405466 w 1989666"/>
              <a:gd name="connsiteY23" fmla="*/ 262467 h 2125133"/>
              <a:gd name="connsiteX24" fmla="*/ 1227666 w 1989666"/>
              <a:gd name="connsiteY24" fmla="*/ 270933 h 2125133"/>
              <a:gd name="connsiteX25" fmla="*/ 1143000 w 1989666"/>
              <a:gd name="connsiteY25" fmla="*/ 364067 h 2125133"/>
              <a:gd name="connsiteX26" fmla="*/ 1058333 w 1989666"/>
              <a:gd name="connsiteY26" fmla="*/ 423333 h 2125133"/>
              <a:gd name="connsiteX27" fmla="*/ 804333 w 1989666"/>
              <a:gd name="connsiteY27" fmla="*/ 372533 h 2125133"/>
              <a:gd name="connsiteX28" fmla="*/ 592666 w 1989666"/>
              <a:gd name="connsiteY28" fmla="*/ 220133 h 2125133"/>
              <a:gd name="connsiteX29" fmla="*/ 474133 w 1989666"/>
              <a:gd name="connsiteY29" fmla="*/ 0 h 2125133"/>
              <a:gd name="connsiteX0" fmla="*/ 465667 w 1981200"/>
              <a:gd name="connsiteY0" fmla="*/ 0 h 2125133"/>
              <a:gd name="connsiteX1" fmla="*/ 457200 w 1981200"/>
              <a:gd name="connsiteY1" fmla="*/ 304800 h 2125133"/>
              <a:gd name="connsiteX2" fmla="*/ 160867 w 1981200"/>
              <a:gd name="connsiteY2" fmla="*/ 457200 h 2125133"/>
              <a:gd name="connsiteX3" fmla="*/ 33868 w 1981200"/>
              <a:gd name="connsiteY3" fmla="*/ 677333 h 2125133"/>
              <a:gd name="connsiteX4" fmla="*/ 0 w 1981200"/>
              <a:gd name="connsiteY4" fmla="*/ 956733 h 2125133"/>
              <a:gd name="connsiteX5" fmla="*/ 93134 w 1981200"/>
              <a:gd name="connsiteY5" fmla="*/ 1253067 h 2125133"/>
              <a:gd name="connsiteX6" fmla="*/ 287867 w 1981200"/>
              <a:gd name="connsiteY6" fmla="*/ 1651000 h 2125133"/>
              <a:gd name="connsiteX7" fmla="*/ 364067 w 1981200"/>
              <a:gd name="connsiteY7" fmla="*/ 2057400 h 2125133"/>
              <a:gd name="connsiteX8" fmla="*/ 524934 w 1981200"/>
              <a:gd name="connsiteY8" fmla="*/ 2125133 h 2125133"/>
              <a:gd name="connsiteX9" fmla="*/ 855134 w 1981200"/>
              <a:gd name="connsiteY9" fmla="*/ 2082800 h 2125133"/>
              <a:gd name="connsiteX10" fmla="*/ 1024467 w 1981200"/>
              <a:gd name="connsiteY10" fmla="*/ 1710267 h 2125133"/>
              <a:gd name="connsiteX11" fmla="*/ 1261534 w 1981200"/>
              <a:gd name="connsiteY11" fmla="*/ 1388533 h 2125133"/>
              <a:gd name="connsiteX12" fmla="*/ 1430867 w 1981200"/>
              <a:gd name="connsiteY12" fmla="*/ 1261533 h 2125133"/>
              <a:gd name="connsiteX13" fmla="*/ 1524000 w 1981200"/>
              <a:gd name="connsiteY13" fmla="*/ 914400 h 2125133"/>
              <a:gd name="connsiteX14" fmla="*/ 1481667 w 1981200"/>
              <a:gd name="connsiteY14" fmla="*/ 499533 h 2125133"/>
              <a:gd name="connsiteX15" fmla="*/ 1532467 w 1981200"/>
              <a:gd name="connsiteY15" fmla="*/ 406400 h 2125133"/>
              <a:gd name="connsiteX16" fmla="*/ 1845734 w 1981200"/>
              <a:gd name="connsiteY16" fmla="*/ 169333 h 2125133"/>
              <a:gd name="connsiteX17" fmla="*/ 1981200 w 1981200"/>
              <a:gd name="connsiteY17" fmla="*/ 59267 h 2125133"/>
              <a:gd name="connsiteX18" fmla="*/ 1905000 w 1981200"/>
              <a:gd name="connsiteY18" fmla="*/ 8467 h 2125133"/>
              <a:gd name="connsiteX19" fmla="*/ 1769534 w 1981200"/>
              <a:gd name="connsiteY19" fmla="*/ 0 h 2125133"/>
              <a:gd name="connsiteX20" fmla="*/ 1651000 w 1981200"/>
              <a:gd name="connsiteY20" fmla="*/ 84667 h 2125133"/>
              <a:gd name="connsiteX21" fmla="*/ 1557867 w 1981200"/>
              <a:gd name="connsiteY21" fmla="*/ 67733 h 2125133"/>
              <a:gd name="connsiteX22" fmla="*/ 1456267 w 1981200"/>
              <a:gd name="connsiteY22" fmla="*/ 160867 h 2125133"/>
              <a:gd name="connsiteX23" fmla="*/ 1397000 w 1981200"/>
              <a:gd name="connsiteY23" fmla="*/ 262467 h 2125133"/>
              <a:gd name="connsiteX24" fmla="*/ 1219200 w 1981200"/>
              <a:gd name="connsiteY24" fmla="*/ 270933 h 2125133"/>
              <a:gd name="connsiteX25" fmla="*/ 1134534 w 1981200"/>
              <a:gd name="connsiteY25" fmla="*/ 364067 h 2125133"/>
              <a:gd name="connsiteX26" fmla="*/ 1049867 w 1981200"/>
              <a:gd name="connsiteY26" fmla="*/ 423333 h 2125133"/>
              <a:gd name="connsiteX27" fmla="*/ 795867 w 1981200"/>
              <a:gd name="connsiteY27" fmla="*/ 372533 h 2125133"/>
              <a:gd name="connsiteX28" fmla="*/ 584200 w 1981200"/>
              <a:gd name="connsiteY28" fmla="*/ 220133 h 2125133"/>
              <a:gd name="connsiteX29" fmla="*/ 465667 w 1981200"/>
              <a:gd name="connsiteY29" fmla="*/ 0 h 2125133"/>
              <a:gd name="connsiteX0" fmla="*/ 431799 w 1947332"/>
              <a:gd name="connsiteY0" fmla="*/ 0 h 2125133"/>
              <a:gd name="connsiteX1" fmla="*/ 423332 w 1947332"/>
              <a:gd name="connsiteY1" fmla="*/ 304800 h 2125133"/>
              <a:gd name="connsiteX2" fmla="*/ 126999 w 1947332"/>
              <a:gd name="connsiteY2" fmla="*/ 457200 h 2125133"/>
              <a:gd name="connsiteX3" fmla="*/ 0 w 1947332"/>
              <a:gd name="connsiteY3" fmla="*/ 677333 h 2125133"/>
              <a:gd name="connsiteX4" fmla="*/ 186265 w 1947332"/>
              <a:gd name="connsiteY4" fmla="*/ 1007533 h 2125133"/>
              <a:gd name="connsiteX5" fmla="*/ 59266 w 1947332"/>
              <a:gd name="connsiteY5" fmla="*/ 1253067 h 2125133"/>
              <a:gd name="connsiteX6" fmla="*/ 253999 w 1947332"/>
              <a:gd name="connsiteY6" fmla="*/ 1651000 h 2125133"/>
              <a:gd name="connsiteX7" fmla="*/ 330199 w 1947332"/>
              <a:gd name="connsiteY7" fmla="*/ 2057400 h 2125133"/>
              <a:gd name="connsiteX8" fmla="*/ 491066 w 1947332"/>
              <a:gd name="connsiteY8" fmla="*/ 2125133 h 2125133"/>
              <a:gd name="connsiteX9" fmla="*/ 821266 w 1947332"/>
              <a:gd name="connsiteY9" fmla="*/ 2082800 h 2125133"/>
              <a:gd name="connsiteX10" fmla="*/ 990599 w 1947332"/>
              <a:gd name="connsiteY10" fmla="*/ 1710267 h 2125133"/>
              <a:gd name="connsiteX11" fmla="*/ 1227666 w 1947332"/>
              <a:gd name="connsiteY11" fmla="*/ 1388533 h 2125133"/>
              <a:gd name="connsiteX12" fmla="*/ 1396999 w 1947332"/>
              <a:gd name="connsiteY12" fmla="*/ 1261533 h 2125133"/>
              <a:gd name="connsiteX13" fmla="*/ 1490132 w 1947332"/>
              <a:gd name="connsiteY13" fmla="*/ 914400 h 2125133"/>
              <a:gd name="connsiteX14" fmla="*/ 1447799 w 1947332"/>
              <a:gd name="connsiteY14" fmla="*/ 499533 h 2125133"/>
              <a:gd name="connsiteX15" fmla="*/ 1498599 w 1947332"/>
              <a:gd name="connsiteY15" fmla="*/ 406400 h 2125133"/>
              <a:gd name="connsiteX16" fmla="*/ 1811866 w 1947332"/>
              <a:gd name="connsiteY16" fmla="*/ 169333 h 2125133"/>
              <a:gd name="connsiteX17" fmla="*/ 1947332 w 1947332"/>
              <a:gd name="connsiteY17" fmla="*/ 59267 h 2125133"/>
              <a:gd name="connsiteX18" fmla="*/ 1871132 w 1947332"/>
              <a:gd name="connsiteY18" fmla="*/ 8467 h 2125133"/>
              <a:gd name="connsiteX19" fmla="*/ 1735666 w 1947332"/>
              <a:gd name="connsiteY19" fmla="*/ 0 h 2125133"/>
              <a:gd name="connsiteX20" fmla="*/ 1617132 w 1947332"/>
              <a:gd name="connsiteY20" fmla="*/ 84667 h 2125133"/>
              <a:gd name="connsiteX21" fmla="*/ 1523999 w 1947332"/>
              <a:gd name="connsiteY21" fmla="*/ 67733 h 2125133"/>
              <a:gd name="connsiteX22" fmla="*/ 1422399 w 1947332"/>
              <a:gd name="connsiteY22" fmla="*/ 160867 h 2125133"/>
              <a:gd name="connsiteX23" fmla="*/ 1363132 w 1947332"/>
              <a:gd name="connsiteY23" fmla="*/ 262467 h 2125133"/>
              <a:gd name="connsiteX24" fmla="*/ 1185332 w 1947332"/>
              <a:gd name="connsiteY24" fmla="*/ 270933 h 2125133"/>
              <a:gd name="connsiteX25" fmla="*/ 1100666 w 1947332"/>
              <a:gd name="connsiteY25" fmla="*/ 364067 h 2125133"/>
              <a:gd name="connsiteX26" fmla="*/ 1015999 w 1947332"/>
              <a:gd name="connsiteY26" fmla="*/ 423333 h 2125133"/>
              <a:gd name="connsiteX27" fmla="*/ 761999 w 1947332"/>
              <a:gd name="connsiteY27" fmla="*/ 372533 h 2125133"/>
              <a:gd name="connsiteX28" fmla="*/ 550332 w 1947332"/>
              <a:gd name="connsiteY28" fmla="*/ 220133 h 2125133"/>
              <a:gd name="connsiteX29" fmla="*/ 431799 w 1947332"/>
              <a:gd name="connsiteY29" fmla="*/ 0 h 2125133"/>
              <a:gd name="connsiteX0" fmla="*/ 431799 w 1947332"/>
              <a:gd name="connsiteY0" fmla="*/ 0 h 2125133"/>
              <a:gd name="connsiteX1" fmla="*/ 423332 w 1947332"/>
              <a:gd name="connsiteY1" fmla="*/ 304800 h 2125133"/>
              <a:gd name="connsiteX2" fmla="*/ 126999 w 1947332"/>
              <a:gd name="connsiteY2" fmla="*/ 457200 h 2125133"/>
              <a:gd name="connsiteX3" fmla="*/ 0 w 1947332"/>
              <a:gd name="connsiteY3" fmla="*/ 677333 h 2125133"/>
              <a:gd name="connsiteX4" fmla="*/ 186265 w 1947332"/>
              <a:gd name="connsiteY4" fmla="*/ 1007533 h 2125133"/>
              <a:gd name="connsiteX5" fmla="*/ 118533 w 1947332"/>
              <a:gd name="connsiteY5" fmla="*/ 1303867 h 2125133"/>
              <a:gd name="connsiteX6" fmla="*/ 253999 w 1947332"/>
              <a:gd name="connsiteY6" fmla="*/ 1651000 h 2125133"/>
              <a:gd name="connsiteX7" fmla="*/ 330199 w 1947332"/>
              <a:gd name="connsiteY7" fmla="*/ 2057400 h 2125133"/>
              <a:gd name="connsiteX8" fmla="*/ 491066 w 1947332"/>
              <a:gd name="connsiteY8" fmla="*/ 2125133 h 2125133"/>
              <a:gd name="connsiteX9" fmla="*/ 821266 w 1947332"/>
              <a:gd name="connsiteY9" fmla="*/ 2082800 h 2125133"/>
              <a:gd name="connsiteX10" fmla="*/ 990599 w 1947332"/>
              <a:gd name="connsiteY10" fmla="*/ 1710267 h 2125133"/>
              <a:gd name="connsiteX11" fmla="*/ 1227666 w 1947332"/>
              <a:gd name="connsiteY11" fmla="*/ 1388533 h 2125133"/>
              <a:gd name="connsiteX12" fmla="*/ 1396999 w 1947332"/>
              <a:gd name="connsiteY12" fmla="*/ 1261533 h 2125133"/>
              <a:gd name="connsiteX13" fmla="*/ 1490132 w 1947332"/>
              <a:gd name="connsiteY13" fmla="*/ 914400 h 2125133"/>
              <a:gd name="connsiteX14" fmla="*/ 1447799 w 1947332"/>
              <a:gd name="connsiteY14" fmla="*/ 499533 h 2125133"/>
              <a:gd name="connsiteX15" fmla="*/ 1498599 w 1947332"/>
              <a:gd name="connsiteY15" fmla="*/ 406400 h 2125133"/>
              <a:gd name="connsiteX16" fmla="*/ 1811866 w 1947332"/>
              <a:gd name="connsiteY16" fmla="*/ 169333 h 2125133"/>
              <a:gd name="connsiteX17" fmla="*/ 1947332 w 1947332"/>
              <a:gd name="connsiteY17" fmla="*/ 59267 h 2125133"/>
              <a:gd name="connsiteX18" fmla="*/ 1871132 w 1947332"/>
              <a:gd name="connsiteY18" fmla="*/ 8467 h 2125133"/>
              <a:gd name="connsiteX19" fmla="*/ 1735666 w 1947332"/>
              <a:gd name="connsiteY19" fmla="*/ 0 h 2125133"/>
              <a:gd name="connsiteX20" fmla="*/ 1617132 w 1947332"/>
              <a:gd name="connsiteY20" fmla="*/ 84667 h 2125133"/>
              <a:gd name="connsiteX21" fmla="*/ 1523999 w 1947332"/>
              <a:gd name="connsiteY21" fmla="*/ 67733 h 2125133"/>
              <a:gd name="connsiteX22" fmla="*/ 1422399 w 1947332"/>
              <a:gd name="connsiteY22" fmla="*/ 160867 h 2125133"/>
              <a:gd name="connsiteX23" fmla="*/ 1363132 w 1947332"/>
              <a:gd name="connsiteY23" fmla="*/ 262467 h 2125133"/>
              <a:gd name="connsiteX24" fmla="*/ 1185332 w 1947332"/>
              <a:gd name="connsiteY24" fmla="*/ 270933 h 2125133"/>
              <a:gd name="connsiteX25" fmla="*/ 1100666 w 1947332"/>
              <a:gd name="connsiteY25" fmla="*/ 364067 h 2125133"/>
              <a:gd name="connsiteX26" fmla="*/ 1015999 w 1947332"/>
              <a:gd name="connsiteY26" fmla="*/ 423333 h 2125133"/>
              <a:gd name="connsiteX27" fmla="*/ 761999 w 1947332"/>
              <a:gd name="connsiteY27" fmla="*/ 372533 h 2125133"/>
              <a:gd name="connsiteX28" fmla="*/ 550332 w 1947332"/>
              <a:gd name="connsiteY28" fmla="*/ 220133 h 2125133"/>
              <a:gd name="connsiteX29" fmla="*/ 431799 w 1947332"/>
              <a:gd name="connsiteY29" fmla="*/ 0 h 2125133"/>
              <a:gd name="connsiteX0" fmla="*/ 431799 w 1947332"/>
              <a:gd name="connsiteY0" fmla="*/ 0 h 2125133"/>
              <a:gd name="connsiteX1" fmla="*/ 423332 w 1947332"/>
              <a:gd name="connsiteY1" fmla="*/ 304800 h 2125133"/>
              <a:gd name="connsiteX2" fmla="*/ 126999 w 1947332"/>
              <a:gd name="connsiteY2" fmla="*/ 457200 h 2125133"/>
              <a:gd name="connsiteX3" fmla="*/ 0 w 1947332"/>
              <a:gd name="connsiteY3" fmla="*/ 677333 h 2125133"/>
              <a:gd name="connsiteX4" fmla="*/ 186265 w 1947332"/>
              <a:gd name="connsiteY4" fmla="*/ 1007533 h 2125133"/>
              <a:gd name="connsiteX5" fmla="*/ 118533 w 1947332"/>
              <a:gd name="connsiteY5" fmla="*/ 1303867 h 2125133"/>
              <a:gd name="connsiteX6" fmla="*/ 42332 w 1947332"/>
              <a:gd name="connsiteY6" fmla="*/ 1473200 h 2125133"/>
              <a:gd name="connsiteX7" fmla="*/ 330199 w 1947332"/>
              <a:gd name="connsiteY7" fmla="*/ 2057400 h 2125133"/>
              <a:gd name="connsiteX8" fmla="*/ 491066 w 1947332"/>
              <a:gd name="connsiteY8" fmla="*/ 2125133 h 2125133"/>
              <a:gd name="connsiteX9" fmla="*/ 821266 w 1947332"/>
              <a:gd name="connsiteY9" fmla="*/ 2082800 h 2125133"/>
              <a:gd name="connsiteX10" fmla="*/ 990599 w 1947332"/>
              <a:gd name="connsiteY10" fmla="*/ 1710267 h 2125133"/>
              <a:gd name="connsiteX11" fmla="*/ 1227666 w 1947332"/>
              <a:gd name="connsiteY11" fmla="*/ 1388533 h 2125133"/>
              <a:gd name="connsiteX12" fmla="*/ 1396999 w 1947332"/>
              <a:gd name="connsiteY12" fmla="*/ 1261533 h 2125133"/>
              <a:gd name="connsiteX13" fmla="*/ 1490132 w 1947332"/>
              <a:gd name="connsiteY13" fmla="*/ 914400 h 2125133"/>
              <a:gd name="connsiteX14" fmla="*/ 1447799 w 1947332"/>
              <a:gd name="connsiteY14" fmla="*/ 499533 h 2125133"/>
              <a:gd name="connsiteX15" fmla="*/ 1498599 w 1947332"/>
              <a:gd name="connsiteY15" fmla="*/ 406400 h 2125133"/>
              <a:gd name="connsiteX16" fmla="*/ 1811866 w 1947332"/>
              <a:gd name="connsiteY16" fmla="*/ 169333 h 2125133"/>
              <a:gd name="connsiteX17" fmla="*/ 1947332 w 1947332"/>
              <a:gd name="connsiteY17" fmla="*/ 59267 h 2125133"/>
              <a:gd name="connsiteX18" fmla="*/ 1871132 w 1947332"/>
              <a:gd name="connsiteY18" fmla="*/ 8467 h 2125133"/>
              <a:gd name="connsiteX19" fmla="*/ 1735666 w 1947332"/>
              <a:gd name="connsiteY19" fmla="*/ 0 h 2125133"/>
              <a:gd name="connsiteX20" fmla="*/ 1617132 w 1947332"/>
              <a:gd name="connsiteY20" fmla="*/ 84667 h 2125133"/>
              <a:gd name="connsiteX21" fmla="*/ 1523999 w 1947332"/>
              <a:gd name="connsiteY21" fmla="*/ 67733 h 2125133"/>
              <a:gd name="connsiteX22" fmla="*/ 1422399 w 1947332"/>
              <a:gd name="connsiteY22" fmla="*/ 160867 h 2125133"/>
              <a:gd name="connsiteX23" fmla="*/ 1363132 w 1947332"/>
              <a:gd name="connsiteY23" fmla="*/ 262467 h 2125133"/>
              <a:gd name="connsiteX24" fmla="*/ 1185332 w 1947332"/>
              <a:gd name="connsiteY24" fmla="*/ 270933 h 2125133"/>
              <a:gd name="connsiteX25" fmla="*/ 1100666 w 1947332"/>
              <a:gd name="connsiteY25" fmla="*/ 364067 h 2125133"/>
              <a:gd name="connsiteX26" fmla="*/ 1015999 w 1947332"/>
              <a:gd name="connsiteY26" fmla="*/ 423333 h 2125133"/>
              <a:gd name="connsiteX27" fmla="*/ 761999 w 1947332"/>
              <a:gd name="connsiteY27" fmla="*/ 372533 h 2125133"/>
              <a:gd name="connsiteX28" fmla="*/ 550332 w 1947332"/>
              <a:gd name="connsiteY28" fmla="*/ 220133 h 2125133"/>
              <a:gd name="connsiteX29" fmla="*/ 431799 w 1947332"/>
              <a:gd name="connsiteY29" fmla="*/ 0 h 2125133"/>
              <a:gd name="connsiteX0" fmla="*/ 431799 w 1947332"/>
              <a:gd name="connsiteY0" fmla="*/ 0 h 2125133"/>
              <a:gd name="connsiteX1" fmla="*/ 423332 w 1947332"/>
              <a:gd name="connsiteY1" fmla="*/ 304800 h 2125133"/>
              <a:gd name="connsiteX2" fmla="*/ 126999 w 1947332"/>
              <a:gd name="connsiteY2" fmla="*/ 457200 h 2125133"/>
              <a:gd name="connsiteX3" fmla="*/ 0 w 1947332"/>
              <a:gd name="connsiteY3" fmla="*/ 677333 h 2125133"/>
              <a:gd name="connsiteX4" fmla="*/ 186265 w 1947332"/>
              <a:gd name="connsiteY4" fmla="*/ 1007533 h 2125133"/>
              <a:gd name="connsiteX5" fmla="*/ 118533 w 1947332"/>
              <a:gd name="connsiteY5" fmla="*/ 1303867 h 2125133"/>
              <a:gd name="connsiteX6" fmla="*/ 42332 w 1947332"/>
              <a:gd name="connsiteY6" fmla="*/ 1473200 h 2125133"/>
              <a:gd name="connsiteX7" fmla="*/ 250469 w 1947332"/>
              <a:gd name="connsiteY7" fmla="*/ 1608667 h 2125133"/>
              <a:gd name="connsiteX8" fmla="*/ 330199 w 1947332"/>
              <a:gd name="connsiteY8" fmla="*/ 2057400 h 2125133"/>
              <a:gd name="connsiteX9" fmla="*/ 491066 w 1947332"/>
              <a:gd name="connsiteY9" fmla="*/ 2125133 h 2125133"/>
              <a:gd name="connsiteX10" fmla="*/ 821266 w 1947332"/>
              <a:gd name="connsiteY10" fmla="*/ 2082800 h 2125133"/>
              <a:gd name="connsiteX11" fmla="*/ 990599 w 1947332"/>
              <a:gd name="connsiteY11" fmla="*/ 1710267 h 2125133"/>
              <a:gd name="connsiteX12" fmla="*/ 1227666 w 1947332"/>
              <a:gd name="connsiteY12" fmla="*/ 1388533 h 2125133"/>
              <a:gd name="connsiteX13" fmla="*/ 1396999 w 1947332"/>
              <a:gd name="connsiteY13" fmla="*/ 1261533 h 2125133"/>
              <a:gd name="connsiteX14" fmla="*/ 1490132 w 1947332"/>
              <a:gd name="connsiteY14" fmla="*/ 914400 h 2125133"/>
              <a:gd name="connsiteX15" fmla="*/ 1447799 w 1947332"/>
              <a:gd name="connsiteY15" fmla="*/ 499533 h 2125133"/>
              <a:gd name="connsiteX16" fmla="*/ 1498599 w 1947332"/>
              <a:gd name="connsiteY16" fmla="*/ 406400 h 2125133"/>
              <a:gd name="connsiteX17" fmla="*/ 1811866 w 1947332"/>
              <a:gd name="connsiteY17" fmla="*/ 169333 h 2125133"/>
              <a:gd name="connsiteX18" fmla="*/ 1947332 w 1947332"/>
              <a:gd name="connsiteY18" fmla="*/ 59267 h 2125133"/>
              <a:gd name="connsiteX19" fmla="*/ 1871132 w 1947332"/>
              <a:gd name="connsiteY19" fmla="*/ 8467 h 2125133"/>
              <a:gd name="connsiteX20" fmla="*/ 1735666 w 1947332"/>
              <a:gd name="connsiteY20" fmla="*/ 0 h 2125133"/>
              <a:gd name="connsiteX21" fmla="*/ 1617132 w 1947332"/>
              <a:gd name="connsiteY21" fmla="*/ 84667 h 2125133"/>
              <a:gd name="connsiteX22" fmla="*/ 1523999 w 1947332"/>
              <a:gd name="connsiteY22" fmla="*/ 67733 h 2125133"/>
              <a:gd name="connsiteX23" fmla="*/ 1422399 w 1947332"/>
              <a:gd name="connsiteY23" fmla="*/ 160867 h 2125133"/>
              <a:gd name="connsiteX24" fmla="*/ 1363132 w 1947332"/>
              <a:gd name="connsiteY24" fmla="*/ 262467 h 2125133"/>
              <a:gd name="connsiteX25" fmla="*/ 1185332 w 1947332"/>
              <a:gd name="connsiteY25" fmla="*/ 270933 h 2125133"/>
              <a:gd name="connsiteX26" fmla="*/ 1100666 w 1947332"/>
              <a:gd name="connsiteY26" fmla="*/ 364067 h 2125133"/>
              <a:gd name="connsiteX27" fmla="*/ 1015999 w 1947332"/>
              <a:gd name="connsiteY27" fmla="*/ 423333 h 2125133"/>
              <a:gd name="connsiteX28" fmla="*/ 761999 w 1947332"/>
              <a:gd name="connsiteY28" fmla="*/ 372533 h 2125133"/>
              <a:gd name="connsiteX29" fmla="*/ 550332 w 1947332"/>
              <a:gd name="connsiteY29" fmla="*/ 220133 h 2125133"/>
              <a:gd name="connsiteX30" fmla="*/ 431799 w 1947332"/>
              <a:gd name="connsiteY30" fmla="*/ 0 h 2125133"/>
              <a:gd name="connsiteX0" fmla="*/ 431799 w 1947332"/>
              <a:gd name="connsiteY0" fmla="*/ 0 h 2302933"/>
              <a:gd name="connsiteX1" fmla="*/ 423332 w 1947332"/>
              <a:gd name="connsiteY1" fmla="*/ 304800 h 2302933"/>
              <a:gd name="connsiteX2" fmla="*/ 126999 w 1947332"/>
              <a:gd name="connsiteY2" fmla="*/ 457200 h 2302933"/>
              <a:gd name="connsiteX3" fmla="*/ 0 w 1947332"/>
              <a:gd name="connsiteY3" fmla="*/ 677333 h 2302933"/>
              <a:gd name="connsiteX4" fmla="*/ 186265 w 1947332"/>
              <a:gd name="connsiteY4" fmla="*/ 1007533 h 2302933"/>
              <a:gd name="connsiteX5" fmla="*/ 118533 w 1947332"/>
              <a:gd name="connsiteY5" fmla="*/ 1303867 h 2302933"/>
              <a:gd name="connsiteX6" fmla="*/ 42332 w 1947332"/>
              <a:gd name="connsiteY6" fmla="*/ 1473200 h 2302933"/>
              <a:gd name="connsiteX7" fmla="*/ 250469 w 1947332"/>
              <a:gd name="connsiteY7" fmla="*/ 1608667 h 2302933"/>
              <a:gd name="connsiteX8" fmla="*/ 330199 w 1947332"/>
              <a:gd name="connsiteY8" fmla="*/ 2057400 h 2302933"/>
              <a:gd name="connsiteX9" fmla="*/ 491066 w 1947332"/>
              <a:gd name="connsiteY9" fmla="*/ 2302933 h 2302933"/>
              <a:gd name="connsiteX10" fmla="*/ 821266 w 1947332"/>
              <a:gd name="connsiteY10" fmla="*/ 2082800 h 2302933"/>
              <a:gd name="connsiteX11" fmla="*/ 990599 w 1947332"/>
              <a:gd name="connsiteY11" fmla="*/ 1710267 h 2302933"/>
              <a:gd name="connsiteX12" fmla="*/ 1227666 w 1947332"/>
              <a:gd name="connsiteY12" fmla="*/ 1388533 h 2302933"/>
              <a:gd name="connsiteX13" fmla="*/ 1396999 w 1947332"/>
              <a:gd name="connsiteY13" fmla="*/ 1261533 h 2302933"/>
              <a:gd name="connsiteX14" fmla="*/ 1490132 w 1947332"/>
              <a:gd name="connsiteY14" fmla="*/ 914400 h 2302933"/>
              <a:gd name="connsiteX15" fmla="*/ 1447799 w 1947332"/>
              <a:gd name="connsiteY15" fmla="*/ 499533 h 2302933"/>
              <a:gd name="connsiteX16" fmla="*/ 1498599 w 1947332"/>
              <a:gd name="connsiteY16" fmla="*/ 406400 h 2302933"/>
              <a:gd name="connsiteX17" fmla="*/ 1811866 w 1947332"/>
              <a:gd name="connsiteY17" fmla="*/ 169333 h 2302933"/>
              <a:gd name="connsiteX18" fmla="*/ 1947332 w 1947332"/>
              <a:gd name="connsiteY18" fmla="*/ 59267 h 2302933"/>
              <a:gd name="connsiteX19" fmla="*/ 1871132 w 1947332"/>
              <a:gd name="connsiteY19" fmla="*/ 8467 h 2302933"/>
              <a:gd name="connsiteX20" fmla="*/ 1735666 w 1947332"/>
              <a:gd name="connsiteY20" fmla="*/ 0 h 2302933"/>
              <a:gd name="connsiteX21" fmla="*/ 1617132 w 1947332"/>
              <a:gd name="connsiteY21" fmla="*/ 84667 h 2302933"/>
              <a:gd name="connsiteX22" fmla="*/ 1523999 w 1947332"/>
              <a:gd name="connsiteY22" fmla="*/ 67733 h 2302933"/>
              <a:gd name="connsiteX23" fmla="*/ 1422399 w 1947332"/>
              <a:gd name="connsiteY23" fmla="*/ 160867 h 2302933"/>
              <a:gd name="connsiteX24" fmla="*/ 1363132 w 1947332"/>
              <a:gd name="connsiteY24" fmla="*/ 262467 h 2302933"/>
              <a:gd name="connsiteX25" fmla="*/ 1185332 w 1947332"/>
              <a:gd name="connsiteY25" fmla="*/ 270933 h 2302933"/>
              <a:gd name="connsiteX26" fmla="*/ 1100666 w 1947332"/>
              <a:gd name="connsiteY26" fmla="*/ 364067 h 2302933"/>
              <a:gd name="connsiteX27" fmla="*/ 1015999 w 1947332"/>
              <a:gd name="connsiteY27" fmla="*/ 423333 h 2302933"/>
              <a:gd name="connsiteX28" fmla="*/ 761999 w 1947332"/>
              <a:gd name="connsiteY28" fmla="*/ 372533 h 2302933"/>
              <a:gd name="connsiteX29" fmla="*/ 550332 w 1947332"/>
              <a:gd name="connsiteY29" fmla="*/ 220133 h 2302933"/>
              <a:gd name="connsiteX30" fmla="*/ 431799 w 1947332"/>
              <a:gd name="connsiteY30" fmla="*/ 0 h 2302933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990599 w 1947332"/>
              <a:gd name="connsiteY11" fmla="*/ 1710267 h 2387600"/>
              <a:gd name="connsiteX12" fmla="*/ 1227666 w 1947332"/>
              <a:gd name="connsiteY12" fmla="*/ 1388533 h 2387600"/>
              <a:gd name="connsiteX13" fmla="*/ 1396999 w 1947332"/>
              <a:gd name="connsiteY13" fmla="*/ 1261533 h 2387600"/>
              <a:gd name="connsiteX14" fmla="*/ 1490132 w 1947332"/>
              <a:gd name="connsiteY14" fmla="*/ 914400 h 2387600"/>
              <a:gd name="connsiteX15" fmla="*/ 1447799 w 1947332"/>
              <a:gd name="connsiteY15" fmla="*/ 499533 h 2387600"/>
              <a:gd name="connsiteX16" fmla="*/ 1498599 w 1947332"/>
              <a:gd name="connsiteY16" fmla="*/ 406400 h 2387600"/>
              <a:gd name="connsiteX17" fmla="*/ 1811866 w 1947332"/>
              <a:gd name="connsiteY17" fmla="*/ 169333 h 2387600"/>
              <a:gd name="connsiteX18" fmla="*/ 1947332 w 1947332"/>
              <a:gd name="connsiteY18" fmla="*/ 59267 h 2387600"/>
              <a:gd name="connsiteX19" fmla="*/ 1871132 w 1947332"/>
              <a:gd name="connsiteY19" fmla="*/ 8467 h 2387600"/>
              <a:gd name="connsiteX20" fmla="*/ 1735666 w 1947332"/>
              <a:gd name="connsiteY20" fmla="*/ 0 h 2387600"/>
              <a:gd name="connsiteX21" fmla="*/ 1617132 w 1947332"/>
              <a:gd name="connsiteY21" fmla="*/ 84667 h 2387600"/>
              <a:gd name="connsiteX22" fmla="*/ 1523999 w 1947332"/>
              <a:gd name="connsiteY22" fmla="*/ 67733 h 2387600"/>
              <a:gd name="connsiteX23" fmla="*/ 1422399 w 1947332"/>
              <a:gd name="connsiteY23" fmla="*/ 160867 h 2387600"/>
              <a:gd name="connsiteX24" fmla="*/ 1363132 w 1947332"/>
              <a:gd name="connsiteY24" fmla="*/ 262467 h 2387600"/>
              <a:gd name="connsiteX25" fmla="*/ 1185332 w 1947332"/>
              <a:gd name="connsiteY25" fmla="*/ 270933 h 2387600"/>
              <a:gd name="connsiteX26" fmla="*/ 1100666 w 1947332"/>
              <a:gd name="connsiteY26" fmla="*/ 364067 h 2387600"/>
              <a:gd name="connsiteX27" fmla="*/ 1015999 w 1947332"/>
              <a:gd name="connsiteY27" fmla="*/ 423333 h 2387600"/>
              <a:gd name="connsiteX28" fmla="*/ 761999 w 1947332"/>
              <a:gd name="connsiteY28" fmla="*/ 372533 h 2387600"/>
              <a:gd name="connsiteX29" fmla="*/ 550332 w 1947332"/>
              <a:gd name="connsiteY29" fmla="*/ 220133 h 2387600"/>
              <a:gd name="connsiteX30" fmla="*/ 431799 w 1947332"/>
              <a:gd name="connsiteY30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227666 w 1947332"/>
              <a:gd name="connsiteY12" fmla="*/ 1388533 h 2387600"/>
              <a:gd name="connsiteX13" fmla="*/ 1396999 w 1947332"/>
              <a:gd name="connsiteY13" fmla="*/ 1261533 h 2387600"/>
              <a:gd name="connsiteX14" fmla="*/ 1490132 w 1947332"/>
              <a:gd name="connsiteY14" fmla="*/ 914400 h 2387600"/>
              <a:gd name="connsiteX15" fmla="*/ 1447799 w 1947332"/>
              <a:gd name="connsiteY15" fmla="*/ 499533 h 2387600"/>
              <a:gd name="connsiteX16" fmla="*/ 1498599 w 1947332"/>
              <a:gd name="connsiteY16" fmla="*/ 406400 h 2387600"/>
              <a:gd name="connsiteX17" fmla="*/ 1811866 w 1947332"/>
              <a:gd name="connsiteY17" fmla="*/ 169333 h 2387600"/>
              <a:gd name="connsiteX18" fmla="*/ 1947332 w 1947332"/>
              <a:gd name="connsiteY18" fmla="*/ 59267 h 2387600"/>
              <a:gd name="connsiteX19" fmla="*/ 1871132 w 1947332"/>
              <a:gd name="connsiteY19" fmla="*/ 8467 h 2387600"/>
              <a:gd name="connsiteX20" fmla="*/ 1735666 w 1947332"/>
              <a:gd name="connsiteY20" fmla="*/ 0 h 2387600"/>
              <a:gd name="connsiteX21" fmla="*/ 1617132 w 1947332"/>
              <a:gd name="connsiteY21" fmla="*/ 84667 h 2387600"/>
              <a:gd name="connsiteX22" fmla="*/ 1523999 w 1947332"/>
              <a:gd name="connsiteY22" fmla="*/ 67733 h 2387600"/>
              <a:gd name="connsiteX23" fmla="*/ 1422399 w 1947332"/>
              <a:gd name="connsiteY23" fmla="*/ 160867 h 2387600"/>
              <a:gd name="connsiteX24" fmla="*/ 1363132 w 1947332"/>
              <a:gd name="connsiteY24" fmla="*/ 262467 h 2387600"/>
              <a:gd name="connsiteX25" fmla="*/ 1185332 w 1947332"/>
              <a:gd name="connsiteY25" fmla="*/ 270933 h 2387600"/>
              <a:gd name="connsiteX26" fmla="*/ 1100666 w 1947332"/>
              <a:gd name="connsiteY26" fmla="*/ 364067 h 2387600"/>
              <a:gd name="connsiteX27" fmla="*/ 1015999 w 1947332"/>
              <a:gd name="connsiteY27" fmla="*/ 423333 h 2387600"/>
              <a:gd name="connsiteX28" fmla="*/ 761999 w 1947332"/>
              <a:gd name="connsiteY28" fmla="*/ 372533 h 2387600"/>
              <a:gd name="connsiteX29" fmla="*/ 550332 w 1947332"/>
              <a:gd name="connsiteY29" fmla="*/ 220133 h 2387600"/>
              <a:gd name="connsiteX30" fmla="*/ 431799 w 1947332"/>
              <a:gd name="connsiteY30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396999 w 1947332"/>
              <a:gd name="connsiteY13" fmla="*/ 1261533 h 2387600"/>
              <a:gd name="connsiteX14" fmla="*/ 1490132 w 1947332"/>
              <a:gd name="connsiteY14" fmla="*/ 914400 h 2387600"/>
              <a:gd name="connsiteX15" fmla="*/ 1447799 w 1947332"/>
              <a:gd name="connsiteY15" fmla="*/ 499533 h 2387600"/>
              <a:gd name="connsiteX16" fmla="*/ 1498599 w 1947332"/>
              <a:gd name="connsiteY16" fmla="*/ 406400 h 2387600"/>
              <a:gd name="connsiteX17" fmla="*/ 1811866 w 1947332"/>
              <a:gd name="connsiteY17" fmla="*/ 169333 h 2387600"/>
              <a:gd name="connsiteX18" fmla="*/ 1947332 w 1947332"/>
              <a:gd name="connsiteY18" fmla="*/ 59267 h 2387600"/>
              <a:gd name="connsiteX19" fmla="*/ 1871132 w 1947332"/>
              <a:gd name="connsiteY19" fmla="*/ 8467 h 2387600"/>
              <a:gd name="connsiteX20" fmla="*/ 1735666 w 1947332"/>
              <a:gd name="connsiteY20" fmla="*/ 0 h 2387600"/>
              <a:gd name="connsiteX21" fmla="*/ 1617132 w 1947332"/>
              <a:gd name="connsiteY21" fmla="*/ 84667 h 2387600"/>
              <a:gd name="connsiteX22" fmla="*/ 1523999 w 1947332"/>
              <a:gd name="connsiteY22" fmla="*/ 67733 h 2387600"/>
              <a:gd name="connsiteX23" fmla="*/ 1422399 w 1947332"/>
              <a:gd name="connsiteY23" fmla="*/ 160867 h 2387600"/>
              <a:gd name="connsiteX24" fmla="*/ 1363132 w 1947332"/>
              <a:gd name="connsiteY24" fmla="*/ 262467 h 2387600"/>
              <a:gd name="connsiteX25" fmla="*/ 1185332 w 1947332"/>
              <a:gd name="connsiteY25" fmla="*/ 270933 h 2387600"/>
              <a:gd name="connsiteX26" fmla="*/ 1100666 w 1947332"/>
              <a:gd name="connsiteY26" fmla="*/ 364067 h 2387600"/>
              <a:gd name="connsiteX27" fmla="*/ 1015999 w 1947332"/>
              <a:gd name="connsiteY27" fmla="*/ 423333 h 2387600"/>
              <a:gd name="connsiteX28" fmla="*/ 761999 w 1947332"/>
              <a:gd name="connsiteY28" fmla="*/ 372533 h 2387600"/>
              <a:gd name="connsiteX29" fmla="*/ 550332 w 1947332"/>
              <a:gd name="connsiteY29" fmla="*/ 220133 h 2387600"/>
              <a:gd name="connsiteX30" fmla="*/ 431799 w 1947332"/>
              <a:gd name="connsiteY30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396999 w 1947332"/>
              <a:gd name="connsiteY13" fmla="*/ 1261533 h 2387600"/>
              <a:gd name="connsiteX14" fmla="*/ 1490132 w 1947332"/>
              <a:gd name="connsiteY14" fmla="*/ 914400 h 2387600"/>
              <a:gd name="connsiteX15" fmla="*/ 1447799 w 1947332"/>
              <a:gd name="connsiteY15" fmla="*/ 499533 h 2387600"/>
              <a:gd name="connsiteX16" fmla="*/ 1498599 w 1947332"/>
              <a:gd name="connsiteY16" fmla="*/ 406400 h 2387600"/>
              <a:gd name="connsiteX17" fmla="*/ 1811866 w 1947332"/>
              <a:gd name="connsiteY17" fmla="*/ 169333 h 2387600"/>
              <a:gd name="connsiteX18" fmla="*/ 1947332 w 1947332"/>
              <a:gd name="connsiteY18" fmla="*/ 59267 h 2387600"/>
              <a:gd name="connsiteX19" fmla="*/ 1871132 w 1947332"/>
              <a:gd name="connsiteY19" fmla="*/ 8467 h 2387600"/>
              <a:gd name="connsiteX20" fmla="*/ 1735666 w 1947332"/>
              <a:gd name="connsiteY20" fmla="*/ 0 h 2387600"/>
              <a:gd name="connsiteX21" fmla="*/ 1617132 w 1947332"/>
              <a:gd name="connsiteY21" fmla="*/ 84667 h 2387600"/>
              <a:gd name="connsiteX22" fmla="*/ 1523999 w 1947332"/>
              <a:gd name="connsiteY22" fmla="*/ 67733 h 2387600"/>
              <a:gd name="connsiteX23" fmla="*/ 1422399 w 1947332"/>
              <a:gd name="connsiteY23" fmla="*/ 160867 h 2387600"/>
              <a:gd name="connsiteX24" fmla="*/ 1363132 w 1947332"/>
              <a:gd name="connsiteY24" fmla="*/ 262467 h 2387600"/>
              <a:gd name="connsiteX25" fmla="*/ 1185332 w 1947332"/>
              <a:gd name="connsiteY25" fmla="*/ 270933 h 2387600"/>
              <a:gd name="connsiteX26" fmla="*/ 1100666 w 1947332"/>
              <a:gd name="connsiteY26" fmla="*/ 364067 h 2387600"/>
              <a:gd name="connsiteX27" fmla="*/ 1015999 w 1947332"/>
              <a:gd name="connsiteY27" fmla="*/ 423333 h 2387600"/>
              <a:gd name="connsiteX28" fmla="*/ 761999 w 1947332"/>
              <a:gd name="connsiteY28" fmla="*/ 372533 h 2387600"/>
              <a:gd name="connsiteX29" fmla="*/ 550332 w 1947332"/>
              <a:gd name="connsiteY29" fmla="*/ 220133 h 2387600"/>
              <a:gd name="connsiteX30" fmla="*/ 431799 w 1947332"/>
              <a:gd name="connsiteY30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2006599 h 2387600"/>
              <a:gd name="connsiteX14" fmla="*/ 1396999 w 1947332"/>
              <a:gd name="connsiteY14" fmla="*/ 1261533 h 2387600"/>
              <a:gd name="connsiteX15" fmla="*/ 1490132 w 1947332"/>
              <a:gd name="connsiteY15" fmla="*/ 914400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2006599 h 2387600"/>
              <a:gd name="connsiteX14" fmla="*/ 1380066 w 1947332"/>
              <a:gd name="connsiteY14" fmla="*/ 1659467 h 2387600"/>
              <a:gd name="connsiteX15" fmla="*/ 1490132 w 1947332"/>
              <a:gd name="connsiteY15" fmla="*/ 914400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2006599 h 2387600"/>
              <a:gd name="connsiteX14" fmla="*/ 1329266 w 1947332"/>
              <a:gd name="connsiteY14" fmla="*/ 1735667 h 2387600"/>
              <a:gd name="connsiteX15" fmla="*/ 1490132 w 1947332"/>
              <a:gd name="connsiteY15" fmla="*/ 914400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490132 w 1947332"/>
              <a:gd name="connsiteY15" fmla="*/ 914400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337732 w 1947332"/>
              <a:gd name="connsiteY15" fmla="*/ 1507067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337732 w 1947332"/>
              <a:gd name="connsiteY15" fmla="*/ 1507067 h 2387600"/>
              <a:gd name="connsiteX16" fmla="*/ 1185333 w 1947332"/>
              <a:gd name="connsiteY16" fmla="*/ 13123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337732 w 1947332"/>
              <a:gd name="connsiteY15" fmla="*/ 1507067 h 2387600"/>
              <a:gd name="connsiteX16" fmla="*/ 1185333 w 1947332"/>
              <a:gd name="connsiteY16" fmla="*/ 1312333 h 2387600"/>
              <a:gd name="connsiteX17" fmla="*/ 1253066 w 1947332"/>
              <a:gd name="connsiteY17" fmla="*/ 1159934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337732 w 1947332"/>
              <a:gd name="connsiteY15" fmla="*/ 1507067 h 2387600"/>
              <a:gd name="connsiteX16" fmla="*/ 1185333 w 1947332"/>
              <a:gd name="connsiteY16" fmla="*/ 1312333 h 2387600"/>
              <a:gd name="connsiteX17" fmla="*/ 1253066 w 1947332"/>
              <a:gd name="connsiteY17" fmla="*/ 1159934 h 2387600"/>
              <a:gd name="connsiteX18" fmla="*/ 1193800 w 1947332"/>
              <a:gd name="connsiteY18" fmla="*/ 1075267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871132"/>
              <a:gd name="connsiteY0" fmla="*/ 0 h 2387600"/>
              <a:gd name="connsiteX1" fmla="*/ 423332 w 1871132"/>
              <a:gd name="connsiteY1" fmla="*/ 304800 h 2387600"/>
              <a:gd name="connsiteX2" fmla="*/ 126999 w 1871132"/>
              <a:gd name="connsiteY2" fmla="*/ 457200 h 2387600"/>
              <a:gd name="connsiteX3" fmla="*/ 0 w 1871132"/>
              <a:gd name="connsiteY3" fmla="*/ 677333 h 2387600"/>
              <a:gd name="connsiteX4" fmla="*/ 186265 w 1871132"/>
              <a:gd name="connsiteY4" fmla="*/ 1007533 h 2387600"/>
              <a:gd name="connsiteX5" fmla="*/ 118533 w 1871132"/>
              <a:gd name="connsiteY5" fmla="*/ 1303867 h 2387600"/>
              <a:gd name="connsiteX6" fmla="*/ 42332 w 1871132"/>
              <a:gd name="connsiteY6" fmla="*/ 1473200 h 2387600"/>
              <a:gd name="connsiteX7" fmla="*/ 250469 w 1871132"/>
              <a:gd name="connsiteY7" fmla="*/ 1608667 h 2387600"/>
              <a:gd name="connsiteX8" fmla="*/ 330199 w 1871132"/>
              <a:gd name="connsiteY8" fmla="*/ 2057400 h 2387600"/>
              <a:gd name="connsiteX9" fmla="*/ 491066 w 1871132"/>
              <a:gd name="connsiteY9" fmla="*/ 2302933 h 2387600"/>
              <a:gd name="connsiteX10" fmla="*/ 905933 w 1871132"/>
              <a:gd name="connsiteY10" fmla="*/ 2387600 h 2387600"/>
              <a:gd name="connsiteX11" fmla="*/ 1134532 w 1871132"/>
              <a:gd name="connsiteY11" fmla="*/ 2260600 h 2387600"/>
              <a:gd name="connsiteX12" fmla="*/ 1185332 w 1871132"/>
              <a:gd name="connsiteY12" fmla="*/ 2159000 h 2387600"/>
              <a:gd name="connsiteX13" fmla="*/ 1401935 w 1871132"/>
              <a:gd name="connsiteY13" fmla="*/ 1972732 h 2387600"/>
              <a:gd name="connsiteX14" fmla="*/ 1329266 w 1871132"/>
              <a:gd name="connsiteY14" fmla="*/ 1735667 h 2387600"/>
              <a:gd name="connsiteX15" fmla="*/ 1337732 w 1871132"/>
              <a:gd name="connsiteY15" fmla="*/ 1507067 h 2387600"/>
              <a:gd name="connsiteX16" fmla="*/ 1185333 w 1871132"/>
              <a:gd name="connsiteY16" fmla="*/ 1312333 h 2387600"/>
              <a:gd name="connsiteX17" fmla="*/ 1253066 w 1871132"/>
              <a:gd name="connsiteY17" fmla="*/ 1159934 h 2387600"/>
              <a:gd name="connsiteX18" fmla="*/ 1193800 w 1871132"/>
              <a:gd name="connsiteY18" fmla="*/ 1075267 h 2387600"/>
              <a:gd name="connsiteX19" fmla="*/ 1380065 w 1871132"/>
              <a:gd name="connsiteY19" fmla="*/ 922867 h 2387600"/>
              <a:gd name="connsiteX20" fmla="*/ 1871132 w 1871132"/>
              <a:gd name="connsiteY20" fmla="*/ 8467 h 2387600"/>
              <a:gd name="connsiteX21" fmla="*/ 1735666 w 1871132"/>
              <a:gd name="connsiteY21" fmla="*/ 0 h 2387600"/>
              <a:gd name="connsiteX22" fmla="*/ 1617132 w 1871132"/>
              <a:gd name="connsiteY22" fmla="*/ 84667 h 2387600"/>
              <a:gd name="connsiteX23" fmla="*/ 1523999 w 1871132"/>
              <a:gd name="connsiteY23" fmla="*/ 67733 h 2387600"/>
              <a:gd name="connsiteX24" fmla="*/ 1422399 w 1871132"/>
              <a:gd name="connsiteY24" fmla="*/ 160867 h 2387600"/>
              <a:gd name="connsiteX25" fmla="*/ 1363132 w 1871132"/>
              <a:gd name="connsiteY25" fmla="*/ 262467 h 2387600"/>
              <a:gd name="connsiteX26" fmla="*/ 1185332 w 1871132"/>
              <a:gd name="connsiteY26" fmla="*/ 270933 h 2387600"/>
              <a:gd name="connsiteX27" fmla="*/ 1100666 w 1871132"/>
              <a:gd name="connsiteY27" fmla="*/ 364067 h 2387600"/>
              <a:gd name="connsiteX28" fmla="*/ 1015999 w 1871132"/>
              <a:gd name="connsiteY28" fmla="*/ 423333 h 2387600"/>
              <a:gd name="connsiteX29" fmla="*/ 761999 w 1871132"/>
              <a:gd name="connsiteY29" fmla="*/ 372533 h 2387600"/>
              <a:gd name="connsiteX30" fmla="*/ 550332 w 1871132"/>
              <a:gd name="connsiteY30" fmla="*/ 220133 h 2387600"/>
              <a:gd name="connsiteX31" fmla="*/ 431799 w 1871132"/>
              <a:gd name="connsiteY31" fmla="*/ 0 h 2387600"/>
              <a:gd name="connsiteX0" fmla="*/ 431799 w 1735666"/>
              <a:gd name="connsiteY0" fmla="*/ 0 h 2387600"/>
              <a:gd name="connsiteX1" fmla="*/ 423332 w 1735666"/>
              <a:gd name="connsiteY1" fmla="*/ 304800 h 2387600"/>
              <a:gd name="connsiteX2" fmla="*/ 126999 w 1735666"/>
              <a:gd name="connsiteY2" fmla="*/ 457200 h 2387600"/>
              <a:gd name="connsiteX3" fmla="*/ 0 w 1735666"/>
              <a:gd name="connsiteY3" fmla="*/ 677333 h 2387600"/>
              <a:gd name="connsiteX4" fmla="*/ 186265 w 1735666"/>
              <a:gd name="connsiteY4" fmla="*/ 1007533 h 2387600"/>
              <a:gd name="connsiteX5" fmla="*/ 118533 w 1735666"/>
              <a:gd name="connsiteY5" fmla="*/ 1303867 h 2387600"/>
              <a:gd name="connsiteX6" fmla="*/ 42332 w 1735666"/>
              <a:gd name="connsiteY6" fmla="*/ 1473200 h 2387600"/>
              <a:gd name="connsiteX7" fmla="*/ 250469 w 1735666"/>
              <a:gd name="connsiteY7" fmla="*/ 1608667 h 2387600"/>
              <a:gd name="connsiteX8" fmla="*/ 330199 w 1735666"/>
              <a:gd name="connsiteY8" fmla="*/ 2057400 h 2387600"/>
              <a:gd name="connsiteX9" fmla="*/ 491066 w 1735666"/>
              <a:gd name="connsiteY9" fmla="*/ 2302933 h 2387600"/>
              <a:gd name="connsiteX10" fmla="*/ 905933 w 1735666"/>
              <a:gd name="connsiteY10" fmla="*/ 2387600 h 2387600"/>
              <a:gd name="connsiteX11" fmla="*/ 1134532 w 1735666"/>
              <a:gd name="connsiteY11" fmla="*/ 2260600 h 2387600"/>
              <a:gd name="connsiteX12" fmla="*/ 1185332 w 1735666"/>
              <a:gd name="connsiteY12" fmla="*/ 2159000 h 2387600"/>
              <a:gd name="connsiteX13" fmla="*/ 1401935 w 1735666"/>
              <a:gd name="connsiteY13" fmla="*/ 1972732 h 2387600"/>
              <a:gd name="connsiteX14" fmla="*/ 1329266 w 1735666"/>
              <a:gd name="connsiteY14" fmla="*/ 1735667 h 2387600"/>
              <a:gd name="connsiteX15" fmla="*/ 1337732 w 1735666"/>
              <a:gd name="connsiteY15" fmla="*/ 1507067 h 2387600"/>
              <a:gd name="connsiteX16" fmla="*/ 1185333 w 1735666"/>
              <a:gd name="connsiteY16" fmla="*/ 1312333 h 2387600"/>
              <a:gd name="connsiteX17" fmla="*/ 1253066 w 1735666"/>
              <a:gd name="connsiteY17" fmla="*/ 1159934 h 2387600"/>
              <a:gd name="connsiteX18" fmla="*/ 1193800 w 1735666"/>
              <a:gd name="connsiteY18" fmla="*/ 1075267 h 2387600"/>
              <a:gd name="connsiteX19" fmla="*/ 1380065 w 1735666"/>
              <a:gd name="connsiteY19" fmla="*/ 922867 h 2387600"/>
              <a:gd name="connsiteX20" fmla="*/ 1507065 w 1735666"/>
              <a:gd name="connsiteY20" fmla="*/ 922867 h 2387600"/>
              <a:gd name="connsiteX21" fmla="*/ 1735666 w 1735666"/>
              <a:gd name="connsiteY21" fmla="*/ 0 h 2387600"/>
              <a:gd name="connsiteX22" fmla="*/ 1617132 w 1735666"/>
              <a:gd name="connsiteY22" fmla="*/ 84667 h 2387600"/>
              <a:gd name="connsiteX23" fmla="*/ 1523999 w 1735666"/>
              <a:gd name="connsiteY23" fmla="*/ 67733 h 2387600"/>
              <a:gd name="connsiteX24" fmla="*/ 1422399 w 1735666"/>
              <a:gd name="connsiteY24" fmla="*/ 160867 h 2387600"/>
              <a:gd name="connsiteX25" fmla="*/ 1363132 w 1735666"/>
              <a:gd name="connsiteY25" fmla="*/ 262467 h 2387600"/>
              <a:gd name="connsiteX26" fmla="*/ 1185332 w 1735666"/>
              <a:gd name="connsiteY26" fmla="*/ 270933 h 2387600"/>
              <a:gd name="connsiteX27" fmla="*/ 1100666 w 1735666"/>
              <a:gd name="connsiteY27" fmla="*/ 364067 h 2387600"/>
              <a:gd name="connsiteX28" fmla="*/ 1015999 w 1735666"/>
              <a:gd name="connsiteY28" fmla="*/ 423333 h 2387600"/>
              <a:gd name="connsiteX29" fmla="*/ 761999 w 1735666"/>
              <a:gd name="connsiteY29" fmla="*/ 372533 h 2387600"/>
              <a:gd name="connsiteX30" fmla="*/ 550332 w 1735666"/>
              <a:gd name="connsiteY30" fmla="*/ 220133 h 2387600"/>
              <a:gd name="connsiteX31" fmla="*/ 431799 w 1735666"/>
              <a:gd name="connsiteY31" fmla="*/ 0 h 2387600"/>
              <a:gd name="connsiteX0" fmla="*/ 431799 w 1735666"/>
              <a:gd name="connsiteY0" fmla="*/ 0 h 2387600"/>
              <a:gd name="connsiteX1" fmla="*/ 423332 w 1735666"/>
              <a:gd name="connsiteY1" fmla="*/ 304800 h 2387600"/>
              <a:gd name="connsiteX2" fmla="*/ 126999 w 1735666"/>
              <a:gd name="connsiteY2" fmla="*/ 457200 h 2387600"/>
              <a:gd name="connsiteX3" fmla="*/ 0 w 1735666"/>
              <a:gd name="connsiteY3" fmla="*/ 677333 h 2387600"/>
              <a:gd name="connsiteX4" fmla="*/ 186265 w 1735666"/>
              <a:gd name="connsiteY4" fmla="*/ 1007533 h 2387600"/>
              <a:gd name="connsiteX5" fmla="*/ 118533 w 1735666"/>
              <a:gd name="connsiteY5" fmla="*/ 1303867 h 2387600"/>
              <a:gd name="connsiteX6" fmla="*/ 42332 w 1735666"/>
              <a:gd name="connsiteY6" fmla="*/ 1473200 h 2387600"/>
              <a:gd name="connsiteX7" fmla="*/ 250469 w 1735666"/>
              <a:gd name="connsiteY7" fmla="*/ 1608667 h 2387600"/>
              <a:gd name="connsiteX8" fmla="*/ 330199 w 1735666"/>
              <a:gd name="connsiteY8" fmla="*/ 2057400 h 2387600"/>
              <a:gd name="connsiteX9" fmla="*/ 491066 w 1735666"/>
              <a:gd name="connsiteY9" fmla="*/ 2302933 h 2387600"/>
              <a:gd name="connsiteX10" fmla="*/ 905933 w 1735666"/>
              <a:gd name="connsiteY10" fmla="*/ 2387600 h 2387600"/>
              <a:gd name="connsiteX11" fmla="*/ 1134532 w 1735666"/>
              <a:gd name="connsiteY11" fmla="*/ 2260600 h 2387600"/>
              <a:gd name="connsiteX12" fmla="*/ 1185332 w 1735666"/>
              <a:gd name="connsiteY12" fmla="*/ 2159000 h 2387600"/>
              <a:gd name="connsiteX13" fmla="*/ 1401935 w 1735666"/>
              <a:gd name="connsiteY13" fmla="*/ 1972732 h 2387600"/>
              <a:gd name="connsiteX14" fmla="*/ 1329266 w 1735666"/>
              <a:gd name="connsiteY14" fmla="*/ 1735667 h 2387600"/>
              <a:gd name="connsiteX15" fmla="*/ 1337732 w 1735666"/>
              <a:gd name="connsiteY15" fmla="*/ 1507067 h 2387600"/>
              <a:gd name="connsiteX16" fmla="*/ 1185333 w 1735666"/>
              <a:gd name="connsiteY16" fmla="*/ 1312333 h 2387600"/>
              <a:gd name="connsiteX17" fmla="*/ 1253066 w 1735666"/>
              <a:gd name="connsiteY17" fmla="*/ 1159934 h 2387600"/>
              <a:gd name="connsiteX18" fmla="*/ 1193800 w 1735666"/>
              <a:gd name="connsiteY18" fmla="*/ 1075267 h 2387600"/>
              <a:gd name="connsiteX19" fmla="*/ 1380065 w 1735666"/>
              <a:gd name="connsiteY19" fmla="*/ 922867 h 2387600"/>
              <a:gd name="connsiteX20" fmla="*/ 1507065 w 1735666"/>
              <a:gd name="connsiteY20" fmla="*/ 922867 h 2387600"/>
              <a:gd name="connsiteX21" fmla="*/ 1639002 w 1735666"/>
              <a:gd name="connsiteY21" fmla="*/ 660399 h 2387600"/>
              <a:gd name="connsiteX22" fmla="*/ 1735666 w 1735666"/>
              <a:gd name="connsiteY22" fmla="*/ 0 h 2387600"/>
              <a:gd name="connsiteX23" fmla="*/ 1617132 w 1735666"/>
              <a:gd name="connsiteY23" fmla="*/ 84667 h 2387600"/>
              <a:gd name="connsiteX24" fmla="*/ 1523999 w 1735666"/>
              <a:gd name="connsiteY24" fmla="*/ 67733 h 2387600"/>
              <a:gd name="connsiteX25" fmla="*/ 1422399 w 1735666"/>
              <a:gd name="connsiteY25" fmla="*/ 160867 h 2387600"/>
              <a:gd name="connsiteX26" fmla="*/ 1363132 w 1735666"/>
              <a:gd name="connsiteY26" fmla="*/ 262467 h 2387600"/>
              <a:gd name="connsiteX27" fmla="*/ 1185332 w 1735666"/>
              <a:gd name="connsiteY27" fmla="*/ 270933 h 2387600"/>
              <a:gd name="connsiteX28" fmla="*/ 1100666 w 1735666"/>
              <a:gd name="connsiteY28" fmla="*/ 364067 h 2387600"/>
              <a:gd name="connsiteX29" fmla="*/ 1015999 w 1735666"/>
              <a:gd name="connsiteY29" fmla="*/ 423333 h 2387600"/>
              <a:gd name="connsiteX30" fmla="*/ 761999 w 1735666"/>
              <a:gd name="connsiteY30" fmla="*/ 372533 h 2387600"/>
              <a:gd name="connsiteX31" fmla="*/ 550332 w 1735666"/>
              <a:gd name="connsiteY31" fmla="*/ 220133 h 2387600"/>
              <a:gd name="connsiteX32" fmla="*/ 431799 w 1735666"/>
              <a:gd name="connsiteY32" fmla="*/ 0 h 2387600"/>
              <a:gd name="connsiteX0" fmla="*/ 431799 w 1850669"/>
              <a:gd name="connsiteY0" fmla="*/ 0 h 2387600"/>
              <a:gd name="connsiteX1" fmla="*/ 423332 w 1850669"/>
              <a:gd name="connsiteY1" fmla="*/ 304800 h 2387600"/>
              <a:gd name="connsiteX2" fmla="*/ 126999 w 1850669"/>
              <a:gd name="connsiteY2" fmla="*/ 457200 h 2387600"/>
              <a:gd name="connsiteX3" fmla="*/ 0 w 1850669"/>
              <a:gd name="connsiteY3" fmla="*/ 677333 h 2387600"/>
              <a:gd name="connsiteX4" fmla="*/ 186265 w 1850669"/>
              <a:gd name="connsiteY4" fmla="*/ 1007533 h 2387600"/>
              <a:gd name="connsiteX5" fmla="*/ 118533 w 1850669"/>
              <a:gd name="connsiteY5" fmla="*/ 1303867 h 2387600"/>
              <a:gd name="connsiteX6" fmla="*/ 42332 w 1850669"/>
              <a:gd name="connsiteY6" fmla="*/ 1473200 h 2387600"/>
              <a:gd name="connsiteX7" fmla="*/ 250469 w 1850669"/>
              <a:gd name="connsiteY7" fmla="*/ 1608667 h 2387600"/>
              <a:gd name="connsiteX8" fmla="*/ 330199 w 1850669"/>
              <a:gd name="connsiteY8" fmla="*/ 2057400 h 2387600"/>
              <a:gd name="connsiteX9" fmla="*/ 491066 w 1850669"/>
              <a:gd name="connsiteY9" fmla="*/ 2302933 h 2387600"/>
              <a:gd name="connsiteX10" fmla="*/ 905933 w 1850669"/>
              <a:gd name="connsiteY10" fmla="*/ 2387600 h 2387600"/>
              <a:gd name="connsiteX11" fmla="*/ 1134532 w 1850669"/>
              <a:gd name="connsiteY11" fmla="*/ 2260600 h 2387600"/>
              <a:gd name="connsiteX12" fmla="*/ 1185332 w 1850669"/>
              <a:gd name="connsiteY12" fmla="*/ 2159000 h 2387600"/>
              <a:gd name="connsiteX13" fmla="*/ 1401935 w 1850669"/>
              <a:gd name="connsiteY13" fmla="*/ 1972732 h 2387600"/>
              <a:gd name="connsiteX14" fmla="*/ 1329266 w 1850669"/>
              <a:gd name="connsiteY14" fmla="*/ 1735667 h 2387600"/>
              <a:gd name="connsiteX15" fmla="*/ 1337732 w 1850669"/>
              <a:gd name="connsiteY15" fmla="*/ 1507067 h 2387600"/>
              <a:gd name="connsiteX16" fmla="*/ 1185333 w 1850669"/>
              <a:gd name="connsiteY16" fmla="*/ 1312333 h 2387600"/>
              <a:gd name="connsiteX17" fmla="*/ 1253066 w 1850669"/>
              <a:gd name="connsiteY17" fmla="*/ 1159934 h 2387600"/>
              <a:gd name="connsiteX18" fmla="*/ 1193800 w 1850669"/>
              <a:gd name="connsiteY18" fmla="*/ 1075267 h 2387600"/>
              <a:gd name="connsiteX19" fmla="*/ 1380065 w 1850669"/>
              <a:gd name="connsiteY19" fmla="*/ 922867 h 2387600"/>
              <a:gd name="connsiteX20" fmla="*/ 1507065 w 1850669"/>
              <a:gd name="connsiteY20" fmla="*/ 922867 h 2387600"/>
              <a:gd name="connsiteX21" fmla="*/ 1639002 w 1850669"/>
              <a:gd name="connsiteY21" fmla="*/ 660399 h 2387600"/>
              <a:gd name="connsiteX22" fmla="*/ 1850669 w 1850669"/>
              <a:gd name="connsiteY22" fmla="*/ 448732 h 2387600"/>
              <a:gd name="connsiteX23" fmla="*/ 1735666 w 1850669"/>
              <a:gd name="connsiteY23" fmla="*/ 0 h 2387600"/>
              <a:gd name="connsiteX24" fmla="*/ 1617132 w 1850669"/>
              <a:gd name="connsiteY24" fmla="*/ 84667 h 2387600"/>
              <a:gd name="connsiteX25" fmla="*/ 1523999 w 1850669"/>
              <a:gd name="connsiteY25" fmla="*/ 67733 h 2387600"/>
              <a:gd name="connsiteX26" fmla="*/ 1422399 w 1850669"/>
              <a:gd name="connsiteY26" fmla="*/ 160867 h 2387600"/>
              <a:gd name="connsiteX27" fmla="*/ 1363132 w 1850669"/>
              <a:gd name="connsiteY27" fmla="*/ 262467 h 2387600"/>
              <a:gd name="connsiteX28" fmla="*/ 1185332 w 1850669"/>
              <a:gd name="connsiteY28" fmla="*/ 270933 h 2387600"/>
              <a:gd name="connsiteX29" fmla="*/ 1100666 w 1850669"/>
              <a:gd name="connsiteY29" fmla="*/ 364067 h 2387600"/>
              <a:gd name="connsiteX30" fmla="*/ 1015999 w 1850669"/>
              <a:gd name="connsiteY30" fmla="*/ 423333 h 2387600"/>
              <a:gd name="connsiteX31" fmla="*/ 761999 w 1850669"/>
              <a:gd name="connsiteY31" fmla="*/ 372533 h 2387600"/>
              <a:gd name="connsiteX32" fmla="*/ 550332 w 1850669"/>
              <a:gd name="connsiteY32" fmla="*/ 220133 h 2387600"/>
              <a:gd name="connsiteX33" fmla="*/ 431799 w 1850669"/>
              <a:gd name="connsiteY33" fmla="*/ 0 h 2387600"/>
              <a:gd name="connsiteX0" fmla="*/ 431799 w 1850669"/>
              <a:gd name="connsiteY0" fmla="*/ 0 h 2387600"/>
              <a:gd name="connsiteX1" fmla="*/ 423332 w 1850669"/>
              <a:gd name="connsiteY1" fmla="*/ 304800 h 2387600"/>
              <a:gd name="connsiteX2" fmla="*/ 126999 w 1850669"/>
              <a:gd name="connsiteY2" fmla="*/ 457200 h 2387600"/>
              <a:gd name="connsiteX3" fmla="*/ 0 w 1850669"/>
              <a:gd name="connsiteY3" fmla="*/ 677333 h 2387600"/>
              <a:gd name="connsiteX4" fmla="*/ 186265 w 1850669"/>
              <a:gd name="connsiteY4" fmla="*/ 1007533 h 2387600"/>
              <a:gd name="connsiteX5" fmla="*/ 118533 w 1850669"/>
              <a:gd name="connsiteY5" fmla="*/ 1303867 h 2387600"/>
              <a:gd name="connsiteX6" fmla="*/ 42332 w 1850669"/>
              <a:gd name="connsiteY6" fmla="*/ 1473200 h 2387600"/>
              <a:gd name="connsiteX7" fmla="*/ 250469 w 1850669"/>
              <a:gd name="connsiteY7" fmla="*/ 1608667 h 2387600"/>
              <a:gd name="connsiteX8" fmla="*/ 330199 w 1850669"/>
              <a:gd name="connsiteY8" fmla="*/ 2057400 h 2387600"/>
              <a:gd name="connsiteX9" fmla="*/ 491066 w 1850669"/>
              <a:gd name="connsiteY9" fmla="*/ 2302933 h 2387600"/>
              <a:gd name="connsiteX10" fmla="*/ 905933 w 1850669"/>
              <a:gd name="connsiteY10" fmla="*/ 2387600 h 2387600"/>
              <a:gd name="connsiteX11" fmla="*/ 1134532 w 1850669"/>
              <a:gd name="connsiteY11" fmla="*/ 2260600 h 2387600"/>
              <a:gd name="connsiteX12" fmla="*/ 1185332 w 1850669"/>
              <a:gd name="connsiteY12" fmla="*/ 2159000 h 2387600"/>
              <a:gd name="connsiteX13" fmla="*/ 1401935 w 1850669"/>
              <a:gd name="connsiteY13" fmla="*/ 1972732 h 2387600"/>
              <a:gd name="connsiteX14" fmla="*/ 1329266 w 1850669"/>
              <a:gd name="connsiteY14" fmla="*/ 1735667 h 2387600"/>
              <a:gd name="connsiteX15" fmla="*/ 1337732 w 1850669"/>
              <a:gd name="connsiteY15" fmla="*/ 1507067 h 2387600"/>
              <a:gd name="connsiteX16" fmla="*/ 1185333 w 1850669"/>
              <a:gd name="connsiteY16" fmla="*/ 1312333 h 2387600"/>
              <a:gd name="connsiteX17" fmla="*/ 1253066 w 1850669"/>
              <a:gd name="connsiteY17" fmla="*/ 1159934 h 2387600"/>
              <a:gd name="connsiteX18" fmla="*/ 1193800 w 1850669"/>
              <a:gd name="connsiteY18" fmla="*/ 1075267 h 2387600"/>
              <a:gd name="connsiteX19" fmla="*/ 1380065 w 1850669"/>
              <a:gd name="connsiteY19" fmla="*/ 922867 h 2387600"/>
              <a:gd name="connsiteX20" fmla="*/ 1507065 w 1850669"/>
              <a:gd name="connsiteY20" fmla="*/ 922867 h 2387600"/>
              <a:gd name="connsiteX21" fmla="*/ 1672869 w 1850669"/>
              <a:gd name="connsiteY21" fmla="*/ 685799 h 2387600"/>
              <a:gd name="connsiteX22" fmla="*/ 1850669 w 1850669"/>
              <a:gd name="connsiteY22" fmla="*/ 448732 h 2387600"/>
              <a:gd name="connsiteX23" fmla="*/ 1735666 w 1850669"/>
              <a:gd name="connsiteY23" fmla="*/ 0 h 2387600"/>
              <a:gd name="connsiteX24" fmla="*/ 1617132 w 1850669"/>
              <a:gd name="connsiteY24" fmla="*/ 84667 h 2387600"/>
              <a:gd name="connsiteX25" fmla="*/ 1523999 w 1850669"/>
              <a:gd name="connsiteY25" fmla="*/ 67733 h 2387600"/>
              <a:gd name="connsiteX26" fmla="*/ 1422399 w 1850669"/>
              <a:gd name="connsiteY26" fmla="*/ 160867 h 2387600"/>
              <a:gd name="connsiteX27" fmla="*/ 1363132 w 1850669"/>
              <a:gd name="connsiteY27" fmla="*/ 262467 h 2387600"/>
              <a:gd name="connsiteX28" fmla="*/ 1185332 w 1850669"/>
              <a:gd name="connsiteY28" fmla="*/ 270933 h 2387600"/>
              <a:gd name="connsiteX29" fmla="*/ 1100666 w 1850669"/>
              <a:gd name="connsiteY29" fmla="*/ 364067 h 2387600"/>
              <a:gd name="connsiteX30" fmla="*/ 1015999 w 1850669"/>
              <a:gd name="connsiteY30" fmla="*/ 423333 h 2387600"/>
              <a:gd name="connsiteX31" fmla="*/ 761999 w 1850669"/>
              <a:gd name="connsiteY31" fmla="*/ 372533 h 2387600"/>
              <a:gd name="connsiteX32" fmla="*/ 550332 w 1850669"/>
              <a:gd name="connsiteY32" fmla="*/ 220133 h 2387600"/>
              <a:gd name="connsiteX33" fmla="*/ 431799 w 1850669"/>
              <a:gd name="connsiteY33" fmla="*/ 0 h 2387600"/>
              <a:gd name="connsiteX0" fmla="*/ 431799 w 1850669"/>
              <a:gd name="connsiteY0" fmla="*/ 0 h 2387600"/>
              <a:gd name="connsiteX1" fmla="*/ 423332 w 1850669"/>
              <a:gd name="connsiteY1" fmla="*/ 304800 h 2387600"/>
              <a:gd name="connsiteX2" fmla="*/ 126999 w 1850669"/>
              <a:gd name="connsiteY2" fmla="*/ 457200 h 2387600"/>
              <a:gd name="connsiteX3" fmla="*/ 0 w 1850669"/>
              <a:gd name="connsiteY3" fmla="*/ 677333 h 2387600"/>
              <a:gd name="connsiteX4" fmla="*/ 186265 w 1850669"/>
              <a:gd name="connsiteY4" fmla="*/ 1007533 h 2387600"/>
              <a:gd name="connsiteX5" fmla="*/ 118533 w 1850669"/>
              <a:gd name="connsiteY5" fmla="*/ 1303867 h 2387600"/>
              <a:gd name="connsiteX6" fmla="*/ 42332 w 1850669"/>
              <a:gd name="connsiteY6" fmla="*/ 1473200 h 2387600"/>
              <a:gd name="connsiteX7" fmla="*/ 250469 w 1850669"/>
              <a:gd name="connsiteY7" fmla="*/ 1608667 h 2387600"/>
              <a:gd name="connsiteX8" fmla="*/ 330199 w 1850669"/>
              <a:gd name="connsiteY8" fmla="*/ 2057400 h 2387600"/>
              <a:gd name="connsiteX9" fmla="*/ 491066 w 1850669"/>
              <a:gd name="connsiteY9" fmla="*/ 2302933 h 2387600"/>
              <a:gd name="connsiteX10" fmla="*/ 905933 w 1850669"/>
              <a:gd name="connsiteY10" fmla="*/ 2387600 h 2387600"/>
              <a:gd name="connsiteX11" fmla="*/ 1134532 w 1850669"/>
              <a:gd name="connsiteY11" fmla="*/ 2260600 h 2387600"/>
              <a:gd name="connsiteX12" fmla="*/ 1185332 w 1850669"/>
              <a:gd name="connsiteY12" fmla="*/ 2159000 h 2387600"/>
              <a:gd name="connsiteX13" fmla="*/ 1401935 w 1850669"/>
              <a:gd name="connsiteY13" fmla="*/ 1972732 h 2387600"/>
              <a:gd name="connsiteX14" fmla="*/ 1329266 w 1850669"/>
              <a:gd name="connsiteY14" fmla="*/ 1735667 h 2387600"/>
              <a:gd name="connsiteX15" fmla="*/ 1337732 w 1850669"/>
              <a:gd name="connsiteY15" fmla="*/ 1507067 h 2387600"/>
              <a:gd name="connsiteX16" fmla="*/ 1185333 w 1850669"/>
              <a:gd name="connsiteY16" fmla="*/ 1312333 h 2387600"/>
              <a:gd name="connsiteX17" fmla="*/ 1253066 w 1850669"/>
              <a:gd name="connsiteY17" fmla="*/ 1159934 h 2387600"/>
              <a:gd name="connsiteX18" fmla="*/ 1193800 w 1850669"/>
              <a:gd name="connsiteY18" fmla="*/ 1075267 h 2387600"/>
              <a:gd name="connsiteX19" fmla="*/ 1380065 w 1850669"/>
              <a:gd name="connsiteY19" fmla="*/ 922867 h 2387600"/>
              <a:gd name="connsiteX20" fmla="*/ 1507065 w 1850669"/>
              <a:gd name="connsiteY20" fmla="*/ 922867 h 2387600"/>
              <a:gd name="connsiteX21" fmla="*/ 1672869 w 1850669"/>
              <a:gd name="connsiteY21" fmla="*/ 685799 h 2387600"/>
              <a:gd name="connsiteX22" fmla="*/ 1850669 w 1850669"/>
              <a:gd name="connsiteY22" fmla="*/ 448732 h 2387600"/>
              <a:gd name="connsiteX23" fmla="*/ 1735666 w 1850669"/>
              <a:gd name="connsiteY23" fmla="*/ 0 h 2387600"/>
              <a:gd name="connsiteX24" fmla="*/ 1617132 w 1850669"/>
              <a:gd name="connsiteY24" fmla="*/ 84667 h 2387600"/>
              <a:gd name="connsiteX25" fmla="*/ 1523999 w 1850669"/>
              <a:gd name="connsiteY25" fmla="*/ 67733 h 2387600"/>
              <a:gd name="connsiteX26" fmla="*/ 1422399 w 1850669"/>
              <a:gd name="connsiteY26" fmla="*/ 160867 h 2387600"/>
              <a:gd name="connsiteX27" fmla="*/ 1363132 w 1850669"/>
              <a:gd name="connsiteY27" fmla="*/ 262467 h 2387600"/>
              <a:gd name="connsiteX28" fmla="*/ 1185332 w 1850669"/>
              <a:gd name="connsiteY28" fmla="*/ 270933 h 2387600"/>
              <a:gd name="connsiteX29" fmla="*/ 1100666 w 1850669"/>
              <a:gd name="connsiteY29" fmla="*/ 364067 h 2387600"/>
              <a:gd name="connsiteX30" fmla="*/ 1015999 w 1850669"/>
              <a:gd name="connsiteY30" fmla="*/ 423333 h 2387600"/>
              <a:gd name="connsiteX31" fmla="*/ 761999 w 1850669"/>
              <a:gd name="connsiteY31" fmla="*/ 372533 h 2387600"/>
              <a:gd name="connsiteX32" fmla="*/ 550332 w 1850669"/>
              <a:gd name="connsiteY32" fmla="*/ 220133 h 2387600"/>
              <a:gd name="connsiteX33" fmla="*/ 431799 w 1850669"/>
              <a:gd name="connsiteY33" fmla="*/ 0 h 2387600"/>
              <a:gd name="connsiteX0" fmla="*/ 431799 w 1989666"/>
              <a:gd name="connsiteY0" fmla="*/ 0 h 2387600"/>
              <a:gd name="connsiteX1" fmla="*/ 423332 w 1989666"/>
              <a:gd name="connsiteY1" fmla="*/ 304800 h 2387600"/>
              <a:gd name="connsiteX2" fmla="*/ 126999 w 1989666"/>
              <a:gd name="connsiteY2" fmla="*/ 457200 h 2387600"/>
              <a:gd name="connsiteX3" fmla="*/ 0 w 1989666"/>
              <a:gd name="connsiteY3" fmla="*/ 677333 h 2387600"/>
              <a:gd name="connsiteX4" fmla="*/ 186265 w 1989666"/>
              <a:gd name="connsiteY4" fmla="*/ 1007533 h 2387600"/>
              <a:gd name="connsiteX5" fmla="*/ 118533 w 1989666"/>
              <a:gd name="connsiteY5" fmla="*/ 1303867 h 2387600"/>
              <a:gd name="connsiteX6" fmla="*/ 42332 w 1989666"/>
              <a:gd name="connsiteY6" fmla="*/ 1473200 h 2387600"/>
              <a:gd name="connsiteX7" fmla="*/ 250469 w 1989666"/>
              <a:gd name="connsiteY7" fmla="*/ 1608667 h 2387600"/>
              <a:gd name="connsiteX8" fmla="*/ 330199 w 1989666"/>
              <a:gd name="connsiteY8" fmla="*/ 2057400 h 2387600"/>
              <a:gd name="connsiteX9" fmla="*/ 491066 w 1989666"/>
              <a:gd name="connsiteY9" fmla="*/ 2302933 h 2387600"/>
              <a:gd name="connsiteX10" fmla="*/ 905933 w 1989666"/>
              <a:gd name="connsiteY10" fmla="*/ 2387600 h 2387600"/>
              <a:gd name="connsiteX11" fmla="*/ 1134532 w 1989666"/>
              <a:gd name="connsiteY11" fmla="*/ 2260600 h 2387600"/>
              <a:gd name="connsiteX12" fmla="*/ 1185332 w 1989666"/>
              <a:gd name="connsiteY12" fmla="*/ 2159000 h 2387600"/>
              <a:gd name="connsiteX13" fmla="*/ 1401935 w 1989666"/>
              <a:gd name="connsiteY13" fmla="*/ 1972732 h 2387600"/>
              <a:gd name="connsiteX14" fmla="*/ 1329266 w 1989666"/>
              <a:gd name="connsiteY14" fmla="*/ 1735667 h 2387600"/>
              <a:gd name="connsiteX15" fmla="*/ 1337732 w 1989666"/>
              <a:gd name="connsiteY15" fmla="*/ 1507067 h 2387600"/>
              <a:gd name="connsiteX16" fmla="*/ 1185333 w 1989666"/>
              <a:gd name="connsiteY16" fmla="*/ 1312333 h 2387600"/>
              <a:gd name="connsiteX17" fmla="*/ 1253066 w 1989666"/>
              <a:gd name="connsiteY17" fmla="*/ 1159934 h 2387600"/>
              <a:gd name="connsiteX18" fmla="*/ 1193800 w 1989666"/>
              <a:gd name="connsiteY18" fmla="*/ 1075267 h 2387600"/>
              <a:gd name="connsiteX19" fmla="*/ 1380065 w 1989666"/>
              <a:gd name="connsiteY19" fmla="*/ 922867 h 2387600"/>
              <a:gd name="connsiteX20" fmla="*/ 1507065 w 1989666"/>
              <a:gd name="connsiteY20" fmla="*/ 922867 h 2387600"/>
              <a:gd name="connsiteX21" fmla="*/ 1672869 w 1989666"/>
              <a:gd name="connsiteY21" fmla="*/ 685799 h 2387600"/>
              <a:gd name="connsiteX22" fmla="*/ 1850669 w 1989666"/>
              <a:gd name="connsiteY22" fmla="*/ 448732 h 2387600"/>
              <a:gd name="connsiteX23" fmla="*/ 1989666 w 1989666"/>
              <a:gd name="connsiteY23" fmla="*/ 508000 h 2387600"/>
              <a:gd name="connsiteX24" fmla="*/ 1617132 w 1989666"/>
              <a:gd name="connsiteY24" fmla="*/ 84667 h 2387600"/>
              <a:gd name="connsiteX25" fmla="*/ 1523999 w 1989666"/>
              <a:gd name="connsiteY25" fmla="*/ 67733 h 2387600"/>
              <a:gd name="connsiteX26" fmla="*/ 1422399 w 1989666"/>
              <a:gd name="connsiteY26" fmla="*/ 160867 h 2387600"/>
              <a:gd name="connsiteX27" fmla="*/ 1363132 w 1989666"/>
              <a:gd name="connsiteY27" fmla="*/ 262467 h 2387600"/>
              <a:gd name="connsiteX28" fmla="*/ 1185332 w 1989666"/>
              <a:gd name="connsiteY28" fmla="*/ 270933 h 2387600"/>
              <a:gd name="connsiteX29" fmla="*/ 1100666 w 1989666"/>
              <a:gd name="connsiteY29" fmla="*/ 364067 h 2387600"/>
              <a:gd name="connsiteX30" fmla="*/ 1015999 w 1989666"/>
              <a:gd name="connsiteY30" fmla="*/ 423333 h 2387600"/>
              <a:gd name="connsiteX31" fmla="*/ 761999 w 1989666"/>
              <a:gd name="connsiteY31" fmla="*/ 372533 h 2387600"/>
              <a:gd name="connsiteX32" fmla="*/ 550332 w 1989666"/>
              <a:gd name="connsiteY32" fmla="*/ 220133 h 2387600"/>
              <a:gd name="connsiteX33" fmla="*/ 431799 w 1989666"/>
              <a:gd name="connsiteY33" fmla="*/ 0 h 2387600"/>
              <a:gd name="connsiteX0" fmla="*/ 431799 w 2198090"/>
              <a:gd name="connsiteY0" fmla="*/ 0 h 2387600"/>
              <a:gd name="connsiteX1" fmla="*/ 423332 w 2198090"/>
              <a:gd name="connsiteY1" fmla="*/ 304800 h 2387600"/>
              <a:gd name="connsiteX2" fmla="*/ 126999 w 2198090"/>
              <a:gd name="connsiteY2" fmla="*/ 457200 h 2387600"/>
              <a:gd name="connsiteX3" fmla="*/ 0 w 2198090"/>
              <a:gd name="connsiteY3" fmla="*/ 677333 h 2387600"/>
              <a:gd name="connsiteX4" fmla="*/ 186265 w 2198090"/>
              <a:gd name="connsiteY4" fmla="*/ 1007533 h 2387600"/>
              <a:gd name="connsiteX5" fmla="*/ 118533 w 2198090"/>
              <a:gd name="connsiteY5" fmla="*/ 1303867 h 2387600"/>
              <a:gd name="connsiteX6" fmla="*/ 42332 w 2198090"/>
              <a:gd name="connsiteY6" fmla="*/ 1473200 h 2387600"/>
              <a:gd name="connsiteX7" fmla="*/ 250469 w 2198090"/>
              <a:gd name="connsiteY7" fmla="*/ 1608667 h 2387600"/>
              <a:gd name="connsiteX8" fmla="*/ 330199 w 2198090"/>
              <a:gd name="connsiteY8" fmla="*/ 2057400 h 2387600"/>
              <a:gd name="connsiteX9" fmla="*/ 491066 w 2198090"/>
              <a:gd name="connsiteY9" fmla="*/ 2302933 h 2387600"/>
              <a:gd name="connsiteX10" fmla="*/ 905933 w 2198090"/>
              <a:gd name="connsiteY10" fmla="*/ 2387600 h 2387600"/>
              <a:gd name="connsiteX11" fmla="*/ 1134532 w 2198090"/>
              <a:gd name="connsiteY11" fmla="*/ 2260600 h 2387600"/>
              <a:gd name="connsiteX12" fmla="*/ 1185332 w 2198090"/>
              <a:gd name="connsiteY12" fmla="*/ 2159000 h 2387600"/>
              <a:gd name="connsiteX13" fmla="*/ 1401935 w 2198090"/>
              <a:gd name="connsiteY13" fmla="*/ 1972732 h 2387600"/>
              <a:gd name="connsiteX14" fmla="*/ 1329266 w 2198090"/>
              <a:gd name="connsiteY14" fmla="*/ 1735667 h 2387600"/>
              <a:gd name="connsiteX15" fmla="*/ 1337732 w 2198090"/>
              <a:gd name="connsiteY15" fmla="*/ 1507067 h 2387600"/>
              <a:gd name="connsiteX16" fmla="*/ 1185333 w 2198090"/>
              <a:gd name="connsiteY16" fmla="*/ 1312333 h 2387600"/>
              <a:gd name="connsiteX17" fmla="*/ 1253066 w 2198090"/>
              <a:gd name="connsiteY17" fmla="*/ 1159934 h 2387600"/>
              <a:gd name="connsiteX18" fmla="*/ 1193800 w 2198090"/>
              <a:gd name="connsiteY18" fmla="*/ 1075267 h 2387600"/>
              <a:gd name="connsiteX19" fmla="*/ 1380065 w 2198090"/>
              <a:gd name="connsiteY19" fmla="*/ 922867 h 2387600"/>
              <a:gd name="connsiteX20" fmla="*/ 1507065 w 2198090"/>
              <a:gd name="connsiteY20" fmla="*/ 922867 h 2387600"/>
              <a:gd name="connsiteX21" fmla="*/ 1672869 w 2198090"/>
              <a:gd name="connsiteY21" fmla="*/ 685799 h 2387600"/>
              <a:gd name="connsiteX22" fmla="*/ 1850669 w 2198090"/>
              <a:gd name="connsiteY22" fmla="*/ 448732 h 2387600"/>
              <a:gd name="connsiteX23" fmla="*/ 1989666 w 2198090"/>
              <a:gd name="connsiteY23" fmla="*/ 508000 h 2387600"/>
              <a:gd name="connsiteX24" fmla="*/ 2189334 w 2198090"/>
              <a:gd name="connsiteY24" fmla="*/ 338666 h 2387600"/>
              <a:gd name="connsiteX25" fmla="*/ 1617132 w 2198090"/>
              <a:gd name="connsiteY25" fmla="*/ 84667 h 2387600"/>
              <a:gd name="connsiteX26" fmla="*/ 1523999 w 2198090"/>
              <a:gd name="connsiteY26" fmla="*/ 67733 h 2387600"/>
              <a:gd name="connsiteX27" fmla="*/ 1422399 w 2198090"/>
              <a:gd name="connsiteY27" fmla="*/ 160867 h 2387600"/>
              <a:gd name="connsiteX28" fmla="*/ 1363132 w 2198090"/>
              <a:gd name="connsiteY28" fmla="*/ 262467 h 2387600"/>
              <a:gd name="connsiteX29" fmla="*/ 1185332 w 2198090"/>
              <a:gd name="connsiteY29" fmla="*/ 270933 h 2387600"/>
              <a:gd name="connsiteX30" fmla="*/ 1100666 w 2198090"/>
              <a:gd name="connsiteY30" fmla="*/ 364067 h 2387600"/>
              <a:gd name="connsiteX31" fmla="*/ 1015999 w 2198090"/>
              <a:gd name="connsiteY31" fmla="*/ 423333 h 2387600"/>
              <a:gd name="connsiteX32" fmla="*/ 761999 w 2198090"/>
              <a:gd name="connsiteY32" fmla="*/ 372533 h 2387600"/>
              <a:gd name="connsiteX33" fmla="*/ 550332 w 2198090"/>
              <a:gd name="connsiteY33" fmla="*/ 220133 h 2387600"/>
              <a:gd name="connsiteX34" fmla="*/ 431799 w 2198090"/>
              <a:gd name="connsiteY34" fmla="*/ 0 h 2387600"/>
              <a:gd name="connsiteX0" fmla="*/ 431799 w 2464015"/>
              <a:gd name="connsiteY0" fmla="*/ 0 h 2387600"/>
              <a:gd name="connsiteX1" fmla="*/ 423332 w 2464015"/>
              <a:gd name="connsiteY1" fmla="*/ 304800 h 2387600"/>
              <a:gd name="connsiteX2" fmla="*/ 126999 w 2464015"/>
              <a:gd name="connsiteY2" fmla="*/ 457200 h 2387600"/>
              <a:gd name="connsiteX3" fmla="*/ 0 w 2464015"/>
              <a:gd name="connsiteY3" fmla="*/ 677333 h 2387600"/>
              <a:gd name="connsiteX4" fmla="*/ 186265 w 2464015"/>
              <a:gd name="connsiteY4" fmla="*/ 1007533 h 2387600"/>
              <a:gd name="connsiteX5" fmla="*/ 118533 w 2464015"/>
              <a:gd name="connsiteY5" fmla="*/ 1303867 h 2387600"/>
              <a:gd name="connsiteX6" fmla="*/ 42332 w 2464015"/>
              <a:gd name="connsiteY6" fmla="*/ 1473200 h 2387600"/>
              <a:gd name="connsiteX7" fmla="*/ 250469 w 2464015"/>
              <a:gd name="connsiteY7" fmla="*/ 1608667 h 2387600"/>
              <a:gd name="connsiteX8" fmla="*/ 330199 w 2464015"/>
              <a:gd name="connsiteY8" fmla="*/ 2057400 h 2387600"/>
              <a:gd name="connsiteX9" fmla="*/ 491066 w 2464015"/>
              <a:gd name="connsiteY9" fmla="*/ 2302933 h 2387600"/>
              <a:gd name="connsiteX10" fmla="*/ 905933 w 2464015"/>
              <a:gd name="connsiteY10" fmla="*/ 2387600 h 2387600"/>
              <a:gd name="connsiteX11" fmla="*/ 1134532 w 2464015"/>
              <a:gd name="connsiteY11" fmla="*/ 2260600 h 2387600"/>
              <a:gd name="connsiteX12" fmla="*/ 1185332 w 2464015"/>
              <a:gd name="connsiteY12" fmla="*/ 2159000 h 2387600"/>
              <a:gd name="connsiteX13" fmla="*/ 1401935 w 2464015"/>
              <a:gd name="connsiteY13" fmla="*/ 1972732 h 2387600"/>
              <a:gd name="connsiteX14" fmla="*/ 1329266 w 2464015"/>
              <a:gd name="connsiteY14" fmla="*/ 1735667 h 2387600"/>
              <a:gd name="connsiteX15" fmla="*/ 1337732 w 2464015"/>
              <a:gd name="connsiteY15" fmla="*/ 1507067 h 2387600"/>
              <a:gd name="connsiteX16" fmla="*/ 1185333 w 2464015"/>
              <a:gd name="connsiteY16" fmla="*/ 1312333 h 2387600"/>
              <a:gd name="connsiteX17" fmla="*/ 1253066 w 2464015"/>
              <a:gd name="connsiteY17" fmla="*/ 1159934 h 2387600"/>
              <a:gd name="connsiteX18" fmla="*/ 1193800 w 2464015"/>
              <a:gd name="connsiteY18" fmla="*/ 1075267 h 2387600"/>
              <a:gd name="connsiteX19" fmla="*/ 1380065 w 2464015"/>
              <a:gd name="connsiteY19" fmla="*/ 922867 h 2387600"/>
              <a:gd name="connsiteX20" fmla="*/ 1507065 w 2464015"/>
              <a:gd name="connsiteY20" fmla="*/ 922867 h 2387600"/>
              <a:gd name="connsiteX21" fmla="*/ 1672869 w 2464015"/>
              <a:gd name="connsiteY21" fmla="*/ 685799 h 2387600"/>
              <a:gd name="connsiteX22" fmla="*/ 1850669 w 2464015"/>
              <a:gd name="connsiteY22" fmla="*/ 448732 h 2387600"/>
              <a:gd name="connsiteX23" fmla="*/ 1989666 w 2464015"/>
              <a:gd name="connsiteY23" fmla="*/ 508000 h 2387600"/>
              <a:gd name="connsiteX24" fmla="*/ 2189334 w 2464015"/>
              <a:gd name="connsiteY24" fmla="*/ 338666 h 2387600"/>
              <a:gd name="connsiteX25" fmla="*/ 2451801 w 2464015"/>
              <a:gd name="connsiteY25" fmla="*/ 482599 h 2387600"/>
              <a:gd name="connsiteX26" fmla="*/ 1617132 w 2464015"/>
              <a:gd name="connsiteY26" fmla="*/ 84667 h 2387600"/>
              <a:gd name="connsiteX27" fmla="*/ 1523999 w 2464015"/>
              <a:gd name="connsiteY27" fmla="*/ 67733 h 2387600"/>
              <a:gd name="connsiteX28" fmla="*/ 1422399 w 2464015"/>
              <a:gd name="connsiteY28" fmla="*/ 160867 h 2387600"/>
              <a:gd name="connsiteX29" fmla="*/ 1363132 w 2464015"/>
              <a:gd name="connsiteY29" fmla="*/ 262467 h 2387600"/>
              <a:gd name="connsiteX30" fmla="*/ 1185332 w 2464015"/>
              <a:gd name="connsiteY30" fmla="*/ 270933 h 2387600"/>
              <a:gd name="connsiteX31" fmla="*/ 1100666 w 2464015"/>
              <a:gd name="connsiteY31" fmla="*/ 364067 h 2387600"/>
              <a:gd name="connsiteX32" fmla="*/ 1015999 w 2464015"/>
              <a:gd name="connsiteY32" fmla="*/ 423333 h 2387600"/>
              <a:gd name="connsiteX33" fmla="*/ 761999 w 2464015"/>
              <a:gd name="connsiteY33" fmla="*/ 372533 h 2387600"/>
              <a:gd name="connsiteX34" fmla="*/ 550332 w 2464015"/>
              <a:gd name="connsiteY34" fmla="*/ 220133 h 2387600"/>
              <a:gd name="connsiteX35" fmla="*/ 431799 w 2464015"/>
              <a:gd name="connsiteY35" fmla="*/ 0 h 2387600"/>
              <a:gd name="connsiteX0" fmla="*/ 431799 w 2734732"/>
              <a:gd name="connsiteY0" fmla="*/ 0 h 2387600"/>
              <a:gd name="connsiteX1" fmla="*/ 423332 w 2734732"/>
              <a:gd name="connsiteY1" fmla="*/ 304800 h 2387600"/>
              <a:gd name="connsiteX2" fmla="*/ 126999 w 2734732"/>
              <a:gd name="connsiteY2" fmla="*/ 457200 h 2387600"/>
              <a:gd name="connsiteX3" fmla="*/ 0 w 2734732"/>
              <a:gd name="connsiteY3" fmla="*/ 677333 h 2387600"/>
              <a:gd name="connsiteX4" fmla="*/ 186265 w 2734732"/>
              <a:gd name="connsiteY4" fmla="*/ 1007533 h 2387600"/>
              <a:gd name="connsiteX5" fmla="*/ 118533 w 2734732"/>
              <a:gd name="connsiteY5" fmla="*/ 1303867 h 2387600"/>
              <a:gd name="connsiteX6" fmla="*/ 42332 w 2734732"/>
              <a:gd name="connsiteY6" fmla="*/ 1473200 h 2387600"/>
              <a:gd name="connsiteX7" fmla="*/ 250469 w 2734732"/>
              <a:gd name="connsiteY7" fmla="*/ 1608667 h 2387600"/>
              <a:gd name="connsiteX8" fmla="*/ 330199 w 2734732"/>
              <a:gd name="connsiteY8" fmla="*/ 2057400 h 2387600"/>
              <a:gd name="connsiteX9" fmla="*/ 491066 w 2734732"/>
              <a:gd name="connsiteY9" fmla="*/ 2302933 h 2387600"/>
              <a:gd name="connsiteX10" fmla="*/ 905933 w 2734732"/>
              <a:gd name="connsiteY10" fmla="*/ 2387600 h 2387600"/>
              <a:gd name="connsiteX11" fmla="*/ 1134532 w 2734732"/>
              <a:gd name="connsiteY11" fmla="*/ 2260600 h 2387600"/>
              <a:gd name="connsiteX12" fmla="*/ 1185332 w 2734732"/>
              <a:gd name="connsiteY12" fmla="*/ 2159000 h 2387600"/>
              <a:gd name="connsiteX13" fmla="*/ 1401935 w 2734732"/>
              <a:gd name="connsiteY13" fmla="*/ 1972732 h 2387600"/>
              <a:gd name="connsiteX14" fmla="*/ 1329266 w 2734732"/>
              <a:gd name="connsiteY14" fmla="*/ 1735667 h 2387600"/>
              <a:gd name="connsiteX15" fmla="*/ 1337732 w 2734732"/>
              <a:gd name="connsiteY15" fmla="*/ 1507067 h 2387600"/>
              <a:gd name="connsiteX16" fmla="*/ 1185333 w 2734732"/>
              <a:gd name="connsiteY16" fmla="*/ 1312333 h 2387600"/>
              <a:gd name="connsiteX17" fmla="*/ 1253066 w 2734732"/>
              <a:gd name="connsiteY17" fmla="*/ 1159934 h 2387600"/>
              <a:gd name="connsiteX18" fmla="*/ 1193800 w 2734732"/>
              <a:gd name="connsiteY18" fmla="*/ 1075267 h 2387600"/>
              <a:gd name="connsiteX19" fmla="*/ 1380065 w 2734732"/>
              <a:gd name="connsiteY19" fmla="*/ 922867 h 2387600"/>
              <a:gd name="connsiteX20" fmla="*/ 1507065 w 2734732"/>
              <a:gd name="connsiteY20" fmla="*/ 922867 h 2387600"/>
              <a:gd name="connsiteX21" fmla="*/ 1672869 w 2734732"/>
              <a:gd name="connsiteY21" fmla="*/ 685799 h 2387600"/>
              <a:gd name="connsiteX22" fmla="*/ 1850669 w 2734732"/>
              <a:gd name="connsiteY22" fmla="*/ 448732 h 2387600"/>
              <a:gd name="connsiteX23" fmla="*/ 1989666 w 2734732"/>
              <a:gd name="connsiteY23" fmla="*/ 508000 h 2387600"/>
              <a:gd name="connsiteX24" fmla="*/ 2189334 w 2734732"/>
              <a:gd name="connsiteY24" fmla="*/ 338666 h 2387600"/>
              <a:gd name="connsiteX25" fmla="*/ 2451801 w 2734732"/>
              <a:gd name="connsiteY25" fmla="*/ 482599 h 2387600"/>
              <a:gd name="connsiteX26" fmla="*/ 2734732 w 2734732"/>
              <a:gd name="connsiteY26" fmla="*/ 508000 h 2387600"/>
              <a:gd name="connsiteX27" fmla="*/ 1523999 w 2734732"/>
              <a:gd name="connsiteY27" fmla="*/ 67733 h 2387600"/>
              <a:gd name="connsiteX28" fmla="*/ 1422399 w 2734732"/>
              <a:gd name="connsiteY28" fmla="*/ 160867 h 2387600"/>
              <a:gd name="connsiteX29" fmla="*/ 1363132 w 2734732"/>
              <a:gd name="connsiteY29" fmla="*/ 262467 h 2387600"/>
              <a:gd name="connsiteX30" fmla="*/ 1185332 w 2734732"/>
              <a:gd name="connsiteY30" fmla="*/ 270933 h 2387600"/>
              <a:gd name="connsiteX31" fmla="*/ 1100666 w 2734732"/>
              <a:gd name="connsiteY31" fmla="*/ 364067 h 2387600"/>
              <a:gd name="connsiteX32" fmla="*/ 1015999 w 2734732"/>
              <a:gd name="connsiteY32" fmla="*/ 423333 h 2387600"/>
              <a:gd name="connsiteX33" fmla="*/ 761999 w 2734732"/>
              <a:gd name="connsiteY33" fmla="*/ 372533 h 2387600"/>
              <a:gd name="connsiteX34" fmla="*/ 550332 w 2734732"/>
              <a:gd name="connsiteY34" fmla="*/ 220133 h 2387600"/>
              <a:gd name="connsiteX35" fmla="*/ 431799 w 2734732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1422399 w 3047999"/>
              <a:gd name="connsiteY28" fmla="*/ 160867 h 2387600"/>
              <a:gd name="connsiteX29" fmla="*/ 1363132 w 3047999"/>
              <a:gd name="connsiteY29" fmla="*/ 262467 h 2387600"/>
              <a:gd name="connsiteX30" fmla="*/ 1185332 w 3047999"/>
              <a:gd name="connsiteY30" fmla="*/ 270933 h 2387600"/>
              <a:gd name="connsiteX31" fmla="*/ 1100666 w 3047999"/>
              <a:gd name="connsiteY31" fmla="*/ 3640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1363132 w 3047999"/>
              <a:gd name="connsiteY29" fmla="*/ 262467 h 2387600"/>
              <a:gd name="connsiteX30" fmla="*/ 1185332 w 3047999"/>
              <a:gd name="connsiteY30" fmla="*/ 270933 h 2387600"/>
              <a:gd name="connsiteX31" fmla="*/ 1100666 w 3047999"/>
              <a:gd name="connsiteY31" fmla="*/ 3640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185332 w 3047999"/>
              <a:gd name="connsiteY30" fmla="*/ 270933 h 2387600"/>
              <a:gd name="connsiteX31" fmla="*/ 1100666 w 3047999"/>
              <a:gd name="connsiteY31" fmla="*/ 3640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100666 w 3047999"/>
              <a:gd name="connsiteY31" fmla="*/ 3640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354666 w 3047999"/>
              <a:gd name="connsiteY31" fmla="*/ 4402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354666 w 3047999"/>
              <a:gd name="connsiteY31" fmla="*/ 440267 h 2387600"/>
              <a:gd name="connsiteX32" fmla="*/ 1041399 w 3047999"/>
              <a:gd name="connsiteY32" fmla="*/ 5757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354666 w 3047999"/>
              <a:gd name="connsiteY31" fmla="*/ 440267 h 2387600"/>
              <a:gd name="connsiteX32" fmla="*/ 1041399 w 3047999"/>
              <a:gd name="connsiteY32" fmla="*/ 575733 h 2387600"/>
              <a:gd name="connsiteX33" fmla="*/ 651932 w 3047999"/>
              <a:gd name="connsiteY33" fmla="*/ 457199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354666 w 3047999"/>
              <a:gd name="connsiteY31" fmla="*/ 440267 h 2387600"/>
              <a:gd name="connsiteX32" fmla="*/ 1041399 w 3047999"/>
              <a:gd name="connsiteY32" fmla="*/ 575733 h 2387600"/>
              <a:gd name="connsiteX33" fmla="*/ 651932 w 3047999"/>
              <a:gd name="connsiteY33" fmla="*/ 457199 h 2387600"/>
              <a:gd name="connsiteX34" fmla="*/ 584199 w 3047999"/>
              <a:gd name="connsiteY34" fmla="*/ 220133 h 2387600"/>
              <a:gd name="connsiteX35" fmla="*/ 431799 w 3047999"/>
              <a:gd name="connsiteY35" fmla="*/ 0 h 2387600"/>
              <a:gd name="connsiteX0" fmla="*/ 491066 w 3047999"/>
              <a:gd name="connsiteY0" fmla="*/ 0 h 2421467"/>
              <a:gd name="connsiteX1" fmla="*/ 423332 w 3047999"/>
              <a:gd name="connsiteY1" fmla="*/ 338667 h 2421467"/>
              <a:gd name="connsiteX2" fmla="*/ 126999 w 3047999"/>
              <a:gd name="connsiteY2" fmla="*/ 491067 h 2421467"/>
              <a:gd name="connsiteX3" fmla="*/ 0 w 3047999"/>
              <a:gd name="connsiteY3" fmla="*/ 711200 h 2421467"/>
              <a:gd name="connsiteX4" fmla="*/ 186265 w 3047999"/>
              <a:gd name="connsiteY4" fmla="*/ 1041400 h 2421467"/>
              <a:gd name="connsiteX5" fmla="*/ 118533 w 3047999"/>
              <a:gd name="connsiteY5" fmla="*/ 1337734 h 2421467"/>
              <a:gd name="connsiteX6" fmla="*/ 42332 w 3047999"/>
              <a:gd name="connsiteY6" fmla="*/ 1507067 h 2421467"/>
              <a:gd name="connsiteX7" fmla="*/ 250469 w 3047999"/>
              <a:gd name="connsiteY7" fmla="*/ 1642534 h 2421467"/>
              <a:gd name="connsiteX8" fmla="*/ 330199 w 3047999"/>
              <a:gd name="connsiteY8" fmla="*/ 2091267 h 2421467"/>
              <a:gd name="connsiteX9" fmla="*/ 491066 w 3047999"/>
              <a:gd name="connsiteY9" fmla="*/ 2336800 h 2421467"/>
              <a:gd name="connsiteX10" fmla="*/ 905933 w 3047999"/>
              <a:gd name="connsiteY10" fmla="*/ 2421467 h 2421467"/>
              <a:gd name="connsiteX11" fmla="*/ 1134532 w 3047999"/>
              <a:gd name="connsiteY11" fmla="*/ 2294467 h 2421467"/>
              <a:gd name="connsiteX12" fmla="*/ 1185332 w 3047999"/>
              <a:gd name="connsiteY12" fmla="*/ 2192867 h 2421467"/>
              <a:gd name="connsiteX13" fmla="*/ 1401935 w 3047999"/>
              <a:gd name="connsiteY13" fmla="*/ 2006599 h 2421467"/>
              <a:gd name="connsiteX14" fmla="*/ 1329266 w 3047999"/>
              <a:gd name="connsiteY14" fmla="*/ 1769534 h 2421467"/>
              <a:gd name="connsiteX15" fmla="*/ 1337732 w 3047999"/>
              <a:gd name="connsiteY15" fmla="*/ 1540934 h 2421467"/>
              <a:gd name="connsiteX16" fmla="*/ 1185333 w 3047999"/>
              <a:gd name="connsiteY16" fmla="*/ 1346200 h 2421467"/>
              <a:gd name="connsiteX17" fmla="*/ 1253066 w 3047999"/>
              <a:gd name="connsiteY17" fmla="*/ 1193801 h 2421467"/>
              <a:gd name="connsiteX18" fmla="*/ 1193800 w 3047999"/>
              <a:gd name="connsiteY18" fmla="*/ 1109134 h 2421467"/>
              <a:gd name="connsiteX19" fmla="*/ 1380065 w 3047999"/>
              <a:gd name="connsiteY19" fmla="*/ 956734 h 2421467"/>
              <a:gd name="connsiteX20" fmla="*/ 1507065 w 3047999"/>
              <a:gd name="connsiteY20" fmla="*/ 956734 h 2421467"/>
              <a:gd name="connsiteX21" fmla="*/ 1672869 w 3047999"/>
              <a:gd name="connsiteY21" fmla="*/ 719666 h 2421467"/>
              <a:gd name="connsiteX22" fmla="*/ 1850669 w 3047999"/>
              <a:gd name="connsiteY22" fmla="*/ 482599 h 2421467"/>
              <a:gd name="connsiteX23" fmla="*/ 1989666 w 3047999"/>
              <a:gd name="connsiteY23" fmla="*/ 541867 h 2421467"/>
              <a:gd name="connsiteX24" fmla="*/ 2189334 w 3047999"/>
              <a:gd name="connsiteY24" fmla="*/ 372533 h 2421467"/>
              <a:gd name="connsiteX25" fmla="*/ 2451801 w 3047999"/>
              <a:gd name="connsiteY25" fmla="*/ 516466 h 2421467"/>
              <a:gd name="connsiteX26" fmla="*/ 2734732 w 3047999"/>
              <a:gd name="connsiteY26" fmla="*/ 541867 h 2421467"/>
              <a:gd name="connsiteX27" fmla="*/ 3047999 w 3047999"/>
              <a:gd name="connsiteY27" fmla="*/ 491067 h 2421467"/>
              <a:gd name="connsiteX28" fmla="*/ 2412999 w 3047999"/>
              <a:gd name="connsiteY28" fmla="*/ 245534 h 2421467"/>
              <a:gd name="connsiteX29" fmla="*/ 2006599 w 3047999"/>
              <a:gd name="connsiteY29" fmla="*/ 93134 h 2421467"/>
              <a:gd name="connsiteX30" fmla="*/ 1718732 w 3047999"/>
              <a:gd name="connsiteY30" fmla="*/ 194733 h 2421467"/>
              <a:gd name="connsiteX31" fmla="*/ 1354666 w 3047999"/>
              <a:gd name="connsiteY31" fmla="*/ 474134 h 2421467"/>
              <a:gd name="connsiteX32" fmla="*/ 1041399 w 3047999"/>
              <a:gd name="connsiteY32" fmla="*/ 609600 h 2421467"/>
              <a:gd name="connsiteX33" fmla="*/ 651932 w 3047999"/>
              <a:gd name="connsiteY33" fmla="*/ 491066 h 2421467"/>
              <a:gd name="connsiteX34" fmla="*/ 584199 w 3047999"/>
              <a:gd name="connsiteY34" fmla="*/ 254000 h 2421467"/>
              <a:gd name="connsiteX35" fmla="*/ 491066 w 3047999"/>
              <a:gd name="connsiteY35" fmla="*/ 0 h 242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047999" h="2421467">
                <a:moveTo>
                  <a:pt x="491066" y="0"/>
                </a:moveTo>
                <a:lnTo>
                  <a:pt x="423332" y="338667"/>
                </a:lnTo>
                <a:lnTo>
                  <a:pt x="126999" y="491067"/>
                </a:lnTo>
                <a:lnTo>
                  <a:pt x="0" y="711200"/>
                </a:lnTo>
                <a:lnTo>
                  <a:pt x="186265" y="1041400"/>
                </a:lnTo>
                <a:lnTo>
                  <a:pt x="118533" y="1337734"/>
                </a:lnTo>
                <a:lnTo>
                  <a:pt x="42332" y="1507067"/>
                </a:lnTo>
                <a:cubicBezTo>
                  <a:pt x="89133" y="1603023"/>
                  <a:pt x="203668" y="1546578"/>
                  <a:pt x="250469" y="1642534"/>
                </a:cubicBezTo>
                <a:lnTo>
                  <a:pt x="330199" y="2091267"/>
                </a:lnTo>
                <a:lnTo>
                  <a:pt x="491066" y="2336800"/>
                </a:lnTo>
                <a:lnTo>
                  <a:pt x="905933" y="2421467"/>
                </a:lnTo>
                <a:lnTo>
                  <a:pt x="1134532" y="2294467"/>
                </a:lnTo>
                <a:lnTo>
                  <a:pt x="1185332" y="2192867"/>
                </a:lnTo>
                <a:cubicBezTo>
                  <a:pt x="1218610" y="2123722"/>
                  <a:pt x="1366657" y="2156177"/>
                  <a:pt x="1401935" y="2006599"/>
                </a:cubicBezTo>
                <a:cubicBezTo>
                  <a:pt x="1437213" y="1857021"/>
                  <a:pt x="1303278" y="1924756"/>
                  <a:pt x="1329266" y="1769534"/>
                </a:cubicBezTo>
                <a:lnTo>
                  <a:pt x="1337732" y="1540934"/>
                </a:lnTo>
                <a:lnTo>
                  <a:pt x="1185333" y="1346200"/>
                </a:lnTo>
                <a:lnTo>
                  <a:pt x="1253066" y="1193801"/>
                </a:lnTo>
                <a:lnTo>
                  <a:pt x="1193800" y="1109134"/>
                </a:lnTo>
                <a:lnTo>
                  <a:pt x="1380065" y="956734"/>
                </a:lnTo>
                <a:lnTo>
                  <a:pt x="1507065" y="956734"/>
                </a:lnTo>
                <a:cubicBezTo>
                  <a:pt x="1545400" y="804334"/>
                  <a:pt x="1592201" y="838199"/>
                  <a:pt x="1672869" y="719666"/>
                </a:cubicBezTo>
                <a:cubicBezTo>
                  <a:pt x="1689802" y="609599"/>
                  <a:pt x="1833736" y="592666"/>
                  <a:pt x="1850669" y="482599"/>
                </a:cubicBezTo>
                <a:lnTo>
                  <a:pt x="1989666" y="541867"/>
                </a:lnTo>
                <a:cubicBezTo>
                  <a:pt x="1923578" y="465667"/>
                  <a:pt x="2255422" y="448733"/>
                  <a:pt x="2189334" y="372533"/>
                </a:cubicBezTo>
                <a:cubicBezTo>
                  <a:pt x="2099023" y="335844"/>
                  <a:pt x="2542112" y="553155"/>
                  <a:pt x="2451801" y="516466"/>
                </a:cubicBezTo>
                <a:lnTo>
                  <a:pt x="2734732" y="541867"/>
                </a:lnTo>
                <a:lnTo>
                  <a:pt x="3047999" y="491067"/>
                </a:lnTo>
                <a:lnTo>
                  <a:pt x="2412999" y="245534"/>
                </a:lnTo>
                <a:lnTo>
                  <a:pt x="2006599" y="93134"/>
                </a:lnTo>
                <a:lnTo>
                  <a:pt x="1718732" y="194733"/>
                </a:lnTo>
                <a:lnTo>
                  <a:pt x="1354666" y="474134"/>
                </a:lnTo>
                <a:lnTo>
                  <a:pt x="1041399" y="609600"/>
                </a:lnTo>
                <a:lnTo>
                  <a:pt x="651932" y="491066"/>
                </a:lnTo>
                <a:lnTo>
                  <a:pt x="584199" y="254000"/>
                </a:lnTo>
                <a:lnTo>
                  <a:pt x="491066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4595" name="ZoneTexte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0413" y="2078038"/>
            <a:ext cx="1820862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CA" altLang="fr-FR" sz="1400" smtClean="0">
                <a:solidFill>
                  <a:schemeClr val="bg2"/>
                </a:solidFill>
                <a:latin typeface="Times New Roman" pitchFamily="18" charset="0"/>
              </a:rPr>
              <a:t>Before</a:t>
            </a:r>
            <a:endParaRPr lang="en-CA" altLang="fr-FR" sz="1400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763963"/>
            <a:ext cx="792163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Forme libre 77"/>
          <p:cNvSpPr/>
          <p:nvPr/>
        </p:nvSpPr>
        <p:spPr>
          <a:xfrm>
            <a:off x="3105150" y="2708275"/>
            <a:ext cx="3143250" cy="2420938"/>
          </a:xfrm>
          <a:custGeom>
            <a:avLst/>
            <a:gdLst>
              <a:gd name="connsiteX0" fmla="*/ 474133 w 1989666"/>
              <a:gd name="connsiteY0" fmla="*/ 0 h 2125133"/>
              <a:gd name="connsiteX1" fmla="*/ 465666 w 1989666"/>
              <a:gd name="connsiteY1" fmla="*/ 304800 h 2125133"/>
              <a:gd name="connsiteX2" fmla="*/ 169333 w 1989666"/>
              <a:gd name="connsiteY2" fmla="*/ 457200 h 2125133"/>
              <a:gd name="connsiteX3" fmla="*/ 0 w 1989666"/>
              <a:gd name="connsiteY3" fmla="*/ 677333 h 2125133"/>
              <a:gd name="connsiteX4" fmla="*/ 8466 w 1989666"/>
              <a:gd name="connsiteY4" fmla="*/ 956733 h 2125133"/>
              <a:gd name="connsiteX5" fmla="*/ 101600 w 1989666"/>
              <a:gd name="connsiteY5" fmla="*/ 1253067 h 2125133"/>
              <a:gd name="connsiteX6" fmla="*/ 296333 w 1989666"/>
              <a:gd name="connsiteY6" fmla="*/ 1651000 h 2125133"/>
              <a:gd name="connsiteX7" fmla="*/ 372533 w 1989666"/>
              <a:gd name="connsiteY7" fmla="*/ 2057400 h 2125133"/>
              <a:gd name="connsiteX8" fmla="*/ 533400 w 1989666"/>
              <a:gd name="connsiteY8" fmla="*/ 2125133 h 2125133"/>
              <a:gd name="connsiteX9" fmla="*/ 863600 w 1989666"/>
              <a:gd name="connsiteY9" fmla="*/ 2082800 h 2125133"/>
              <a:gd name="connsiteX10" fmla="*/ 1032933 w 1989666"/>
              <a:gd name="connsiteY10" fmla="*/ 1710267 h 2125133"/>
              <a:gd name="connsiteX11" fmla="*/ 1270000 w 1989666"/>
              <a:gd name="connsiteY11" fmla="*/ 1388533 h 2125133"/>
              <a:gd name="connsiteX12" fmla="*/ 1439333 w 1989666"/>
              <a:gd name="connsiteY12" fmla="*/ 1261533 h 2125133"/>
              <a:gd name="connsiteX13" fmla="*/ 1532466 w 1989666"/>
              <a:gd name="connsiteY13" fmla="*/ 914400 h 2125133"/>
              <a:gd name="connsiteX14" fmla="*/ 1490133 w 1989666"/>
              <a:gd name="connsiteY14" fmla="*/ 499533 h 2125133"/>
              <a:gd name="connsiteX15" fmla="*/ 1540933 w 1989666"/>
              <a:gd name="connsiteY15" fmla="*/ 406400 h 2125133"/>
              <a:gd name="connsiteX16" fmla="*/ 1854200 w 1989666"/>
              <a:gd name="connsiteY16" fmla="*/ 169333 h 2125133"/>
              <a:gd name="connsiteX17" fmla="*/ 1989666 w 1989666"/>
              <a:gd name="connsiteY17" fmla="*/ 59267 h 2125133"/>
              <a:gd name="connsiteX18" fmla="*/ 1913466 w 1989666"/>
              <a:gd name="connsiteY18" fmla="*/ 8467 h 2125133"/>
              <a:gd name="connsiteX19" fmla="*/ 1778000 w 1989666"/>
              <a:gd name="connsiteY19" fmla="*/ 0 h 2125133"/>
              <a:gd name="connsiteX20" fmla="*/ 1659466 w 1989666"/>
              <a:gd name="connsiteY20" fmla="*/ 84667 h 2125133"/>
              <a:gd name="connsiteX21" fmla="*/ 1566333 w 1989666"/>
              <a:gd name="connsiteY21" fmla="*/ 67733 h 2125133"/>
              <a:gd name="connsiteX22" fmla="*/ 1464733 w 1989666"/>
              <a:gd name="connsiteY22" fmla="*/ 160867 h 2125133"/>
              <a:gd name="connsiteX23" fmla="*/ 1405466 w 1989666"/>
              <a:gd name="connsiteY23" fmla="*/ 262467 h 2125133"/>
              <a:gd name="connsiteX24" fmla="*/ 1227666 w 1989666"/>
              <a:gd name="connsiteY24" fmla="*/ 270933 h 2125133"/>
              <a:gd name="connsiteX25" fmla="*/ 1143000 w 1989666"/>
              <a:gd name="connsiteY25" fmla="*/ 364067 h 2125133"/>
              <a:gd name="connsiteX26" fmla="*/ 1058333 w 1989666"/>
              <a:gd name="connsiteY26" fmla="*/ 423333 h 2125133"/>
              <a:gd name="connsiteX27" fmla="*/ 804333 w 1989666"/>
              <a:gd name="connsiteY27" fmla="*/ 372533 h 2125133"/>
              <a:gd name="connsiteX28" fmla="*/ 592666 w 1989666"/>
              <a:gd name="connsiteY28" fmla="*/ 220133 h 2125133"/>
              <a:gd name="connsiteX29" fmla="*/ 474133 w 1989666"/>
              <a:gd name="connsiteY29" fmla="*/ 0 h 2125133"/>
              <a:gd name="connsiteX0" fmla="*/ 465667 w 1981200"/>
              <a:gd name="connsiteY0" fmla="*/ 0 h 2125133"/>
              <a:gd name="connsiteX1" fmla="*/ 457200 w 1981200"/>
              <a:gd name="connsiteY1" fmla="*/ 304800 h 2125133"/>
              <a:gd name="connsiteX2" fmla="*/ 160867 w 1981200"/>
              <a:gd name="connsiteY2" fmla="*/ 457200 h 2125133"/>
              <a:gd name="connsiteX3" fmla="*/ 33868 w 1981200"/>
              <a:gd name="connsiteY3" fmla="*/ 677333 h 2125133"/>
              <a:gd name="connsiteX4" fmla="*/ 0 w 1981200"/>
              <a:gd name="connsiteY4" fmla="*/ 956733 h 2125133"/>
              <a:gd name="connsiteX5" fmla="*/ 93134 w 1981200"/>
              <a:gd name="connsiteY5" fmla="*/ 1253067 h 2125133"/>
              <a:gd name="connsiteX6" fmla="*/ 287867 w 1981200"/>
              <a:gd name="connsiteY6" fmla="*/ 1651000 h 2125133"/>
              <a:gd name="connsiteX7" fmla="*/ 364067 w 1981200"/>
              <a:gd name="connsiteY7" fmla="*/ 2057400 h 2125133"/>
              <a:gd name="connsiteX8" fmla="*/ 524934 w 1981200"/>
              <a:gd name="connsiteY8" fmla="*/ 2125133 h 2125133"/>
              <a:gd name="connsiteX9" fmla="*/ 855134 w 1981200"/>
              <a:gd name="connsiteY9" fmla="*/ 2082800 h 2125133"/>
              <a:gd name="connsiteX10" fmla="*/ 1024467 w 1981200"/>
              <a:gd name="connsiteY10" fmla="*/ 1710267 h 2125133"/>
              <a:gd name="connsiteX11" fmla="*/ 1261534 w 1981200"/>
              <a:gd name="connsiteY11" fmla="*/ 1388533 h 2125133"/>
              <a:gd name="connsiteX12" fmla="*/ 1430867 w 1981200"/>
              <a:gd name="connsiteY12" fmla="*/ 1261533 h 2125133"/>
              <a:gd name="connsiteX13" fmla="*/ 1524000 w 1981200"/>
              <a:gd name="connsiteY13" fmla="*/ 914400 h 2125133"/>
              <a:gd name="connsiteX14" fmla="*/ 1481667 w 1981200"/>
              <a:gd name="connsiteY14" fmla="*/ 499533 h 2125133"/>
              <a:gd name="connsiteX15" fmla="*/ 1532467 w 1981200"/>
              <a:gd name="connsiteY15" fmla="*/ 406400 h 2125133"/>
              <a:gd name="connsiteX16" fmla="*/ 1845734 w 1981200"/>
              <a:gd name="connsiteY16" fmla="*/ 169333 h 2125133"/>
              <a:gd name="connsiteX17" fmla="*/ 1981200 w 1981200"/>
              <a:gd name="connsiteY17" fmla="*/ 59267 h 2125133"/>
              <a:gd name="connsiteX18" fmla="*/ 1905000 w 1981200"/>
              <a:gd name="connsiteY18" fmla="*/ 8467 h 2125133"/>
              <a:gd name="connsiteX19" fmla="*/ 1769534 w 1981200"/>
              <a:gd name="connsiteY19" fmla="*/ 0 h 2125133"/>
              <a:gd name="connsiteX20" fmla="*/ 1651000 w 1981200"/>
              <a:gd name="connsiteY20" fmla="*/ 84667 h 2125133"/>
              <a:gd name="connsiteX21" fmla="*/ 1557867 w 1981200"/>
              <a:gd name="connsiteY21" fmla="*/ 67733 h 2125133"/>
              <a:gd name="connsiteX22" fmla="*/ 1456267 w 1981200"/>
              <a:gd name="connsiteY22" fmla="*/ 160867 h 2125133"/>
              <a:gd name="connsiteX23" fmla="*/ 1397000 w 1981200"/>
              <a:gd name="connsiteY23" fmla="*/ 262467 h 2125133"/>
              <a:gd name="connsiteX24" fmla="*/ 1219200 w 1981200"/>
              <a:gd name="connsiteY24" fmla="*/ 270933 h 2125133"/>
              <a:gd name="connsiteX25" fmla="*/ 1134534 w 1981200"/>
              <a:gd name="connsiteY25" fmla="*/ 364067 h 2125133"/>
              <a:gd name="connsiteX26" fmla="*/ 1049867 w 1981200"/>
              <a:gd name="connsiteY26" fmla="*/ 423333 h 2125133"/>
              <a:gd name="connsiteX27" fmla="*/ 795867 w 1981200"/>
              <a:gd name="connsiteY27" fmla="*/ 372533 h 2125133"/>
              <a:gd name="connsiteX28" fmla="*/ 584200 w 1981200"/>
              <a:gd name="connsiteY28" fmla="*/ 220133 h 2125133"/>
              <a:gd name="connsiteX29" fmla="*/ 465667 w 1981200"/>
              <a:gd name="connsiteY29" fmla="*/ 0 h 2125133"/>
              <a:gd name="connsiteX0" fmla="*/ 431799 w 1947332"/>
              <a:gd name="connsiteY0" fmla="*/ 0 h 2125133"/>
              <a:gd name="connsiteX1" fmla="*/ 423332 w 1947332"/>
              <a:gd name="connsiteY1" fmla="*/ 304800 h 2125133"/>
              <a:gd name="connsiteX2" fmla="*/ 126999 w 1947332"/>
              <a:gd name="connsiteY2" fmla="*/ 457200 h 2125133"/>
              <a:gd name="connsiteX3" fmla="*/ 0 w 1947332"/>
              <a:gd name="connsiteY3" fmla="*/ 677333 h 2125133"/>
              <a:gd name="connsiteX4" fmla="*/ 186265 w 1947332"/>
              <a:gd name="connsiteY4" fmla="*/ 1007533 h 2125133"/>
              <a:gd name="connsiteX5" fmla="*/ 59266 w 1947332"/>
              <a:gd name="connsiteY5" fmla="*/ 1253067 h 2125133"/>
              <a:gd name="connsiteX6" fmla="*/ 253999 w 1947332"/>
              <a:gd name="connsiteY6" fmla="*/ 1651000 h 2125133"/>
              <a:gd name="connsiteX7" fmla="*/ 330199 w 1947332"/>
              <a:gd name="connsiteY7" fmla="*/ 2057400 h 2125133"/>
              <a:gd name="connsiteX8" fmla="*/ 491066 w 1947332"/>
              <a:gd name="connsiteY8" fmla="*/ 2125133 h 2125133"/>
              <a:gd name="connsiteX9" fmla="*/ 821266 w 1947332"/>
              <a:gd name="connsiteY9" fmla="*/ 2082800 h 2125133"/>
              <a:gd name="connsiteX10" fmla="*/ 990599 w 1947332"/>
              <a:gd name="connsiteY10" fmla="*/ 1710267 h 2125133"/>
              <a:gd name="connsiteX11" fmla="*/ 1227666 w 1947332"/>
              <a:gd name="connsiteY11" fmla="*/ 1388533 h 2125133"/>
              <a:gd name="connsiteX12" fmla="*/ 1396999 w 1947332"/>
              <a:gd name="connsiteY12" fmla="*/ 1261533 h 2125133"/>
              <a:gd name="connsiteX13" fmla="*/ 1490132 w 1947332"/>
              <a:gd name="connsiteY13" fmla="*/ 914400 h 2125133"/>
              <a:gd name="connsiteX14" fmla="*/ 1447799 w 1947332"/>
              <a:gd name="connsiteY14" fmla="*/ 499533 h 2125133"/>
              <a:gd name="connsiteX15" fmla="*/ 1498599 w 1947332"/>
              <a:gd name="connsiteY15" fmla="*/ 406400 h 2125133"/>
              <a:gd name="connsiteX16" fmla="*/ 1811866 w 1947332"/>
              <a:gd name="connsiteY16" fmla="*/ 169333 h 2125133"/>
              <a:gd name="connsiteX17" fmla="*/ 1947332 w 1947332"/>
              <a:gd name="connsiteY17" fmla="*/ 59267 h 2125133"/>
              <a:gd name="connsiteX18" fmla="*/ 1871132 w 1947332"/>
              <a:gd name="connsiteY18" fmla="*/ 8467 h 2125133"/>
              <a:gd name="connsiteX19" fmla="*/ 1735666 w 1947332"/>
              <a:gd name="connsiteY19" fmla="*/ 0 h 2125133"/>
              <a:gd name="connsiteX20" fmla="*/ 1617132 w 1947332"/>
              <a:gd name="connsiteY20" fmla="*/ 84667 h 2125133"/>
              <a:gd name="connsiteX21" fmla="*/ 1523999 w 1947332"/>
              <a:gd name="connsiteY21" fmla="*/ 67733 h 2125133"/>
              <a:gd name="connsiteX22" fmla="*/ 1422399 w 1947332"/>
              <a:gd name="connsiteY22" fmla="*/ 160867 h 2125133"/>
              <a:gd name="connsiteX23" fmla="*/ 1363132 w 1947332"/>
              <a:gd name="connsiteY23" fmla="*/ 262467 h 2125133"/>
              <a:gd name="connsiteX24" fmla="*/ 1185332 w 1947332"/>
              <a:gd name="connsiteY24" fmla="*/ 270933 h 2125133"/>
              <a:gd name="connsiteX25" fmla="*/ 1100666 w 1947332"/>
              <a:gd name="connsiteY25" fmla="*/ 364067 h 2125133"/>
              <a:gd name="connsiteX26" fmla="*/ 1015999 w 1947332"/>
              <a:gd name="connsiteY26" fmla="*/ 423333 h 2125133"/>
              <a:gd name="connsiteX27" fmla="*/ 761999 w 1947332"/>
              <a:gd name="connsiteY27" fmla="*/ 372533 h 2125133"/>
              <a:gd name="connsiteX28" fmla="*/ 550332 w 1947332"/>
              <a:gd name="connsiteY28" fmla="*/ 220133 h 2125133"/>
              <a:gd name="connsiteX29" fmla="*/ 431799 w 1947332"/>
              <a:gd name="connsiteY29" fmla="*/ 0 h 2125133"/>
              <a:gd name="connsiteX0" fmla="*/ 431799 w 1947332"/>
              <a:gd name="connsiteY0" fmla="*/ 0 h 2125133"/>
              <a:gd name="connsiteX1" fmla="*/ 423332 w 1947332"/>
              <a:gd name="connsiteY1" fmla="*/ 304800 h 2125133"/>
              <a:gd name="connsiteX2" fmla="*/ 126999 w 1947332"/>
              <a:gd name="connsiteY2" fmla="*/ 457200 h 2125133"/>
              <a:gd name="connsiteX3" fmla="*/ 0 w 1947332"/>
              <a:gd name="connsiteY3" fmla="*/ 677333 h 2125133"/>
              <a:gd name="connsiteX4" fmla="*/ 186265 w 1947332"/>
              <a:gd name="connsiteY4" fmla="*/ 1007533 h 2125133"/>
              <a:gd name="connsiteX5" fmla="*/ 118533 w 1947332"/>
              <a:gd name="connsiteY5" fmla="*/ 1303867 h 2125133"/>
              <a:gd name="connsiteX6" fmla="*/ 253999 w 1947332"/>
              <a:gd name="connsiteY6" fmla="*/ 1651000 h 2125133"/>
              <a:gd name="connsiteX7" fmla="*/ 330199 w 1947332"/>
              <a:gd name="connsiteY7" fmla="*/ 2057400 h 2125133"/>
              <a:gd name="connsiteX8" fmla="*/ 491066 w 1947332"/>
              <a:gd name="connsiteY8" fmla="*/ 2125133 h 2125133"/>
              <a:gd name="connsiteX9" fmla="*/ 821266 w 1947332"/>
              <a:gd name="connsiteY9" fmla="*/ 2082800 h 2125133"/>
              <a:gd name="connsiteX10" fmla="*/ 990599 w 1947332"/>
              <a:gd name="connsiteY10" fmla="*/ 1710267 h 2125133"/>
              <a:gd name="connsiteX11" fmla="*/ 1227666 w 1947332"/>
              <a:gd name="connsiteY11" fmla="*/ 1388533 h 2125133"/>
              <a:gd name="connsiteX12" fmla="*/ 1396999 w 1947332"/>
              <a:gd name="connsiteY12" fmla="*/ 1261533 h 2125133"/>
              <a:gd name="connsiteX13" fmla="*/ 1490132 w 1947332"/>
              <a:gd name="connsiteY13" fmla="*/ 914400 h 2125133"/>
              <a:gd name="connsiteX14" fmla="*/ 1447799 w 1947332"/>
              <a:gd name="connsiteY14" fmla="*/ 499533 h 2125133"/>
              <a:gd name="connsiteX15" fmla="*/ 1498599 w 1947332"/>
              <a:gd name="connsiteY15" fmla="*/ 406400 h 2125133"/>
              <a:gd name="connsiteX16" fmla="*/ 1811866 w 1947332"/>
              <a:gd name="connsiteY16" fmla="*/ 169333 h 2125133"/>
              <a:gd name="connsiteX17" fmla="*/ 1947332 w 1947332"/>
              <a:gd name="connsiteY17" fmla="*/ 59267 h 2125133"/>
              <a:gd name="connsiteX18" fmla="*/ 1871132 w 1947332"/>
              <a:gd name="connsiteY18" fmla="*/ 8467 h 2125133"/>
              <a:gd name="connsiteX19" fmla="*/ 1735666 w 1947332"/>
              <a:gd name="connsiteY19" fmla="*/ 0 h 2125133"/>
              <a:gd name="connsiteX20" fmla="*/ 1617132 w 1947332"/>
              <a:gd name="connsiteY20" fmla="*/ 84667 h 2125133"/>
              <a:gd name="connsiteX21" fmla="*/ 1523999 w 1947332"/>
              <a:gd name="connsiteY21" fmla="*/ 67733 h 2125133"/>
              <a:gd name="connsiteX22" fmla="*/ 1422399 w 1947332"/>
              <a:gd name="connsiteY22" fmla="*/ 160867 h 2125133"/>
              <a:gd name="connsiteX23" fmla="*/ 1363132 w 1947332"/>
              <a:gd name="connsiteY23" fmla="*/ 262467 h 2125133"/>
              <a:gd name="connsiteX24" fmla="*/ 1185332 w 1947332"/>
              <a:gd name="connsiteY24" fmla="*/ 270933 h 2125133"/>
              <a:gd name="connsiteX25" fmla="*/ 1100666 w 1947332"/>
              <a:gd name="connsiteY25" fmla="*/ 364067 h 2125133"/>
              <a:gd name="connsiteX26" fmla="*/ 1015999 w 1947332"/>
              <a:gd name="connsiteY26" fmla="*/ 423333 h 2125133"/>
              <a:gd name="connsiteX27" fmla="*/ 761999 w 1947332"/>
              <a:gd name="connsiteY27" fmla="*/ 372533 h 2125133"/>
              <a:gd name="connsiteX28" fmla="*/ 550332 w 1947332"/>
              <a:gd name="connsiteY28" fmla="*/ 220133 h 2125133"/>
              <a:gd name="connsiteX29" fmla="*/ 431799 w 1947332"/>
              <a:gd name="connsiteY29" fmla="*/ 0 h 2125133"/>
              <a:gd name="connsiteX0" fmla="*/ 431799 w 1947332"/>
              <a:gd name="connsiteY0" fmla="*/ 0 h 2125133"/>
              <a:gd name="connsiteX1" fmla="*/ 423332 w 1947332"/>
              <a:gd name="connsiteY1" fmla="*/ 304800 h 2125133"/>
              <a:gd name="connsiteX2" fmla="*/ 126999 w 1947332"/>
              <a:gd name="connsiteY2" fmla="*/ 457200 h 2125133"/>
              <a:gd name="connsiteX3" fmla="*/ 0 w 1947332"/>
              <a:gd name="connsiteY3" fmla="*/ 677333 h 2125133"/>
              <a:gd name="connsiteX4" fmla="*/ 186265 w 1947332"/>
              <a:gd name="connsiteY4" fmla="*/ 1007533 h 2125133"/>
              <a:gd name="connsiteX5" fmla="*/ 118533 w 1947332"/>
              <a:gd name="connsiteY5" fmla="*/ 1303867 h 2125133"/>
              <a:gd name="connsiteX6" fmla="*/ 42332 w 1947332"/>
              <a:gd name="connsiteY6" fmla="*/ 1473200 h 2125133"/>
              <a:gd name="connsiteX7" fmla="*/ 330199 w 1947332"/>
              <a:gd name="connsiteY7" fmla="*/ 2057400 h 2125133"/>
              <a:gd name="connsiteX8" fmla="*/ 491066 w 1947332"/>
              <a:gd name="connsiteY8" fmla="*/ 2125133 h 2125133"/>
              <a:gd name="connsiteX9" fmla="*/ 821266 w 1947332"/>
              <a:gd name="connsiteY9" fmla="*/ 2082800 h 2125133"/>
              <a:gd name="connsiteX10" fmla="*/ 990599 w 1947332"/>
              <a:gd name="connsiteY10" fmla="*/ 1710267 h 2125133"/>
              <a:gd name="connsiteX11" fmla="*/ 1227666 w 1947332"/>
              <a:gd name="connsiteY11" fmla="*/ 1388533 h 2125133"/>
              <a:gd name="connsiteX12" fmla="*/ 1396999 w 1947332"/>
              <a:gd name="connsiteY12" fmla="*/ 1261533 h 2125133"/>
              <a:gd name="connsiteX13" fmla="*/ 1490132 w 1947332"/>
              <a:gd name="connsiteY13" fmla="*/ 914400 h 2125133"/>
              <a:gd name="connsiteX14" fmla="*/ 1447799 w 1947332"/>
              <a:gd name="connsiteY14" fmla="*/ 499533 h 2125133"/>
              <a:gd name="connsiteX15" fmla="*/ 1498599 w 1947332"/>
              <a:gd name="connsiteY15" fmla="*/ 406400 h 2125133"/>
              <a:gd name="connsiteX16" fmla="*/ 1811866 w 1947332"/>
              <a:gd name="connsiteY16" fmla="*/ 169333 h 2125133"/>
              <a:gd name="connsiteX17" fmla="*/ 1947332 w 1947332"/>
              <a:gd name="connsiteY17" fmla="*/ 59267 h 2125133"/>
              <a:gd name="connsiteX18" fmla="*/ 1871132 w 1947332"/>
              <a:gd name="connsiteY18" fmla="*/ 8467 h 2125133"/>
              <a:gd name="connsiteX19" fmla="*/ 1735666 w 1947332"/>
              <a:gd name="connsiteY19" fmla="*/ 0 h 2125133"/>
              <a:gd name="connsiteX20" fmla="*/ 1617132 w 1947332"/>
              <a:gd name="connsiteY20" fmla="*/ 84667 h 2125133"/>
              <a:gd name="connsiteX21" fmla="*/ 1523999 w 1947332"/>
              <a:gd name="connsiteY21" fmla="*/ 67733 h 2125133"/>
              <a:gd name="connsiteX22" fmla="*/ 1422399 w 1947332"/>
              <a:gd name="connsiteY22" fmla="*/ 160867 h 2125133"/>
              <a:gd name="connsiteX23" fmla="*/ 1363132 w 1947332"/>
              <a:gd name="connsiteY23" fmla="*/ 262467 h 2125133"/>
              <a:gd name="connsiteX24" fmla="*/ 1185332 w 1947332"/>
              <a:gd name="connsiteY24" fmla="*/ 270933 h 2125133"/>
              <a:gd name="connsiteX25" fmla="*/ 1100666 w 1947332"/>
              <a:gd name="connsiteY25" fmla="*/ 364067 h 2125133"/>
              <a:gd name="connsiteX26" fmla="*/ 1015999 w 1947332"/>
              <a:gd name="connsiteY26" fmla="*/ 423333 h 2125133"/>
              <a:gd name="connsiteX27" fmla="*/ 761999 w 1947332"/>
              <a:gd name="connsiteY27" fmla="*/ 372533 h 2125133"/>
              <a:gd name="connsiteX28" fmla="*/ 550332 w 1947332"/>
              <a:gd name="connsiteY28" fmla="*/ 220133 h 2125133"/>
              <a:gd name="connsiteX29" fmla="*/ 431799 w 1947332"/>
              <a:gd name="connsiteY29" fmla="*/ 0 h 2125133"/>
              <a:gd name="connsiteX0" fmla="*/ 431799 w 1947332"/>
              <a:gd name="connsiteY0" fmla="*/ 0 h 2125133"/>
              <a:gd name="connsiteX1" fmla="*/ 423332 w 1947332"/>
              <a:gd name="connsiteY1" fmla="*/ 304800 h 2125133"/>
              <a:gd name="connsiteX2" fmla="*/ 126999 w 1947332"/>
              <a:gd name="connsiteY2" fmla="*/ 457200 h 2125133"/>
              <a:gd name="connsiteX3" fmla="*/ 0 w 1947332"/>
              <a:gd name="connsiteY3" fmla="*/ 677333 h 2125133"/>
              <a:gd name="connsiteX4" fmla="*/ 186265 w 1947332"/>
              <a:gd name="connsiteY4" fmla="*/ 1007533 h 2125133"/>
              <a:gd name="connsiteX5" fmla="*/ 118533 w 1947332"/>
              <a:gd name="connsiteY5" fmla="*/ 1303867 h 2125133"/>
              <a:gd name="connsiteX6" fmla="*/ 42332 w 1947332"/>
              <a:gd name="connsiteY6" fmla="*/ 1473200 h 2125133"/>
              <a:gd name="connsiteX7" fmla="*/ 250469 w 1947332"/>
              <a:gd name="connsiteY7" fmla="*/ 1608667 h 2125133"/>
              <a:gd name="connsiteX8" fmla="*/ 330199 w 1947332"/>
              <a:gd name="connsiteY8" fmla="*/ 2057400 h 2125133"/>
              <a:gd name="connsiteX9" fmla="*/ 491066 w 1947332"/>
              <a:gd name="connsiteY9" fmla="*/ 2125133 h 2125133"/>
              <a:gd name="connsiteX10" fmla="*/ 821266 w 1947332"/>
              <a:gd name="connsiteY10" fmla="*/ 2082800 h 2125133"/>
              <a:gd name="connsiteX11" fmla="*/ 990599 w 1947332"/>
              <a:gd name="connsiteY11" fmla="*/ 1710267 h 2125133"/>
              <a:gd name="connsiteX12" fmla="*/ 1227666 w 1947332"/>
              <a:gd name="connsiteY12" fmla="*/ 1388533 h 2125133"/>
              <a:gd name="connsiteX13" fmla="*/ 1396999 w 1947332"/>
              <a:gd name="connsiteY13" fmla="*/ 1261533 h 2125133"/>
              <a:gd name="connsiteX14" fmla="*/ 1490132 w 1947332"/>
              <a:gd name="connsiteY14" fmla="*/ 914400 h 2125133"/>
              <a:gd name="connsiteX15" fmla="*/ 1447799 w 1947332"/>
              <a:gd name="connsiteY15" fmla="*/ 499533 h 2125133"/>
              <a:gd name="connsiteX16" fmla="*/ 1498599 w 1947332"/>
              <a:gd name="connsiteY16" fmla="*/ 406400 h 2125133"/>
              <a:gd name="connsiteX17" fmla="*/ 1811866 w 1947332"/>
              <a:gd name="connsiteY17" fmla="*/ 169333 h 2125133"/>
              <a:gd name="connsiteX18" fmla="*/ 1947332 w 1947332"/>
              <a:gd name="connsiteY18" fmla="*/ 59267 h 2125133"/>
              <a:gd name="connsiteX19" fmla="*/ 1871132 w 1947332"/>
              <a:gd name="connsiteY19" fmla="*/ 8467 h 2125133"/>
              <a:gd name="connsiteX20" fmla="*/ 1735666 w 1947332"/>
              <a:gd name="connsiteY20" fmla="*/ 0 h 2125133"/>
              <a:gd name="connsiteX21" fmla="*/ 1617132 w 1947332"/>
              <a:gd name="connsiteY21" fmla="*/ 84667 h 2125133"/>
              <a:gd name="connsiteX22" fmla="*/ 1523999 w 1947332"/>
              <a:gd name="connsiteY22" fmla="*/ 67733 h 2125133"/>
              <a:gd name="connsiteX23" fmla="*/ 1422399 w 1947332"/>
              <a:gd name="connsiteY23" fmla="*/ 160867 h 2125133"/>
              <a:gd name="connsiteX24" fmla="*/ 1363132 w 1947332"/>
              <a:gd name="connsiteY24" fmla="*/ 262467 h 2125133"/>
              <a:gd name="connsiteX25" fmla="*/ 1185332 w 1947332"/>
              <a:gd name="connsiteY25" fmla="*/ 270933 h 2125133"/>
              <a:gd name="connsiteX26" fmla="*/ 1100666 w 1947332"/>
              <a:gd name="connsiteY26" fmla="*/ 364067 h 2125133"/>
              <a:gd name="connsiteX27" fmla="*/ 1015999 w 1947332"/>
              <a:gd name="connsiteY27" fmla="*/ 423333 h 2125133"/>
              <a:gd name="connsiteX28" fmla="*/ 761999 w 1947332"/>
              <a:gd name="connsiteY28" fmla="*/ 372533 h 2125133"/>
              <a:gd name="connsiteX29" fmla="*/ 550332 w 1947332"/>
              <a:gd name="connsiteY29" fmla="*/ 220133 h 2125133"/>
              <a:gd name="connsiteX30" fmla="*/ 431799 w 1947332"/>
              <a:gd name="connsiteY30" fmla="*/ 0 h 2125133"/>
              <a:gd name="connsiteX0" fmla="*/ 431799 w 1947332"/>
              <a:gd name="connsiteY0" fmla="*/ 0 h 2302933"/>
              <a:gd name="connsiteX1" fmla="*/ 423332 w 1947332"/>
              <a:gd name="connsiteY1" fmla="*/ 304800 h 2302933"/>
              <a:gd name="connsiteX2" fmla="*/ 126999 w 1947332"/>
              <a:gd name="connsiteY2" fmla="*/ 457200 h 2302933"/>
              <a:gd name="connsiteX3" fmla="*/ 0 w 1947332"/>
              <a:gd name="connsiteY3" fmla="*/ 677333 h 2302933"/>
              <a:gd name="connsiteX4" fmla="*/ 186265 w 1947332"/>
              <a:gd name="connsiteY4" fmla="*/ 1007533 h 2302933"/>
              <a:gd name="connsiteX5" fmla="*/ 118533 w 1947332"/>
              <a:gd name="connsiteY5" fmla="*/ 1303867 h 2302933"/>
              <a:gd name="connsiteX6" fmla="*/ 42332 w 1947332"/>
              <a:gd name="connsiteY6" fmla="*/ 1473200 h 2302933"/>
              <a:gd name="connsiteX7" fmla="*/ 250469 w 1947332"/>
              <a:gd name="connsiteY7" fmla="*/ 1608667 h 2302933"/>
              <a:gd name="connsiteX8" fmla="*/ 330199 w 1947332"/>
              <a:gd name="connsiteY8" fmla="*/ 2057400 h 2302933"/>
              <a:gd name="connsiteX9" fmla="*/ 491066 w 1947332"/>
              <a:gd name="connsiteY9" fmla="*/ 2302933 h 2302933"/>
              <a:gd name="connsiteX10" fmla="*/ 821266 w 1947332"/>
              <a:gd name="connsiteY10" fmla="*/ 2082800 h 2302933"/>
              <a:gd name="connsiteX11" fmla="*/ 990599 w 1947332"/>
              <a:gd name="connsiteY11" fmla="*/ 1710267 h 2302933"/>
              <a:gd name="connsiteX12" fmla="*/ 1227666 w 1947332"/>
              <a:gd name="connsiteY12" fmla="*/ 1388533 h 2302933"/>
              <a:gd name="connsiteX13" fmla="*/ 1396999 w 1947332"/>
              <a:gd name="connsiteY13" fmla="*/ 1261533 h 2302933"/>
              <a:gd name="connsiteX14" fmla="*/ 1490132 w 1947332"/>
              <a:gd name="connsiteY14" fmla="*/ 914400 h 2302933"/>
              <a:gd name="connsiteX15" fmla="*/ 1447799 w 1947332"/>
              <a:gd name="connsiteY15" fmla="*/ 499533 h 2302933"/>
              <a:gd name="connsiteX16" fmla="*/ 1498599 w 1947332"/>
              <a:gd name="connsiteY16" fmla="*/ 406400 h 2302933"/>
              <a:gd name="connsiteX17" fmla="*/ 1811866 w 1947332"/>
              <a:gd name="connsiteY17" fmla="*/ 169333 h 2302933"/>
              <a:gd name="connsiteX18" fmla="*/ 1947332 w 1947332"/>
              <a:gd name="connsiteY18" fmla="*/ 59267 h 2302933"/>
              <a:gd name="connsiteX19" fmla="*/ 1871132 w 1947332"/>
              <a:gd name="connsiteY19" fmla="*/ 8467 h 2302933"/>
              <a:gd name="connsiteX20" fmla="*/ 1735666 w 1947332"/>
              <a:gd name="connsiteY20" fmla="*/ 0 h 2302933"/>
              <a:gd name="connsiteX21" fmla="*/ 1617132 w 1947332"/>
              <a:gd name="connsiteY21" fmla="*/ 84667 h 2302933"/>
              <a:gd name="connsiteX22" fmla="*/ 1523999 w 1947332"/>
              <a:gd name="connsiteY22" fmla="*/ 67733 h 2302933"/>
              <a:gd name="connsiteX23" fmla="*/ 1422399 w 1947332"/>
              <a:gd name="connsiteY23" fmla="*/ 160867 h 2302933"/>
              <a:gd name="connsiteX24" fmla="*/ 1363132 w 1947332"/>
              <a:gd name="connsiteY24" fmla="*/ 262467 h 2302933"/>
              <a:gd name="connsiteX25" fmla="*/ 1185332 w 1947332"/>
              <a:gd name="connsiteY25" fmla="*/ 270933 h 2302933"/>
              <a:gd name="connsiteX26" fmla="*/ 1100666 w 1947332"/>
              <a:gd name="connsiteY26" fmla="*/ 364067 h 2302933"/>
              <a:gd name="connsiteX27" fmla="*/ 1015999 w 1947332"/>
              <a:gd name="connsiteY27" fmla="*/ 423333 h 2302933"/>
              <a:gd name="connsiteX28" fmla="*/ 761999 w 1947332"/>
              <a:gd name="connsiteY28" fmla="*/ 372533 h 2302933"/>
              <a:gd name="connsiteX29" fmla="*/ 550332 w 1947332"/>
              <a:gd name="connsiteY29" fmla="*/ 220133 h 2302933"/>
              <a:gd name="connsiteX30" fmla="*/ 431799 w 1947332"/>
              <a:gd name="connsiteY30" fmla="*/ 0 h 2302933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990599 w 1947332"/>
              <a:gd name="connsiteY11" fmla="*/ 1710267 h 2387600"/>
              <a:gd name="connsiteX12" fmla="*/ 1227666 w 1947332"/>
              <a:gd name="connsiteY12" fmla="*/ 1388533 h 2387600"/>
              <a:gd name="connsiteX13" fmla="*/ 1396999 w 1947332"/>
              <a:gd name="connsiteY13" fmla="*/ 1261533 h 2387600"/>
              <a:gd name="connsiteX14" fmla="*/ 1490132 w 1947332"/>
              <a:gd name="connsiteY14" fmla="*/ 914400 h 2387600"/>
              <a:gd name="connsiteX15" fmla="*/ 1447799 w 1947332"/>
              <a:gd name="connsiteY15" fmla="*/ 499533 h 2387600"/>
              <a:gd name="connsiteX16" fmla="*/ 1498599 w 1947332"/>
              <a:gd name="connsiteY16" fmla="*/ 406400 h 2387600"/>
              <a:gd name="connsiteX17" fmla="*/ 1811866 w 1947332"/>
              <a:gd name="connsiteY17" fmla="*/ 169333 h 2387600"/>
              <a:gd name="connsiteX18" fmla="*/ 1947332 w 1947332"/>
              <a:gd name="connsiteY18" fmla="*/ 59267 h 2387600"/>
              <a:gd name="connsiteX19" fmla="*/ 1871132 w 1947332"/>
              <a:gd name="connsiteY19" fmla="*/ 8467 h 2387600"/>
              <a:gd name="connsiteX20" fmla="*/ 1735666 w 1947332"/>
              <a:gd name="connsiteY20" fmla="*/ 0 h 2387600"/>
              <a:gd name="connsiteX21" fmla="*/ 1617132 w 1947332"/>
              <a:gd name="connsiteY21" fmla="*/ 84667 h 2387600"/>
              <a:gd name="connsiteX22" fmla="*/ 1523999 w 1947332"/>
              <a:gd name="connsiteY22" fmla="*/ 67733 h 2387600"/>
              <a:gd name="connsiteX23" fmla="*/ 1422399 w 1947332"/>
              <a:gd name="connsiteY23" fmla="*/ 160867 h 2387600"/>
              <a:gd name="connsiteX24" fmla="*/ 1363132 w 1947332"/>
              <a:gd name="connsiteY24" fmla="*/ 262467 h 2387600"/>
              <a:gd name="connsiteX25" fmla="*/ 1185332 w 1947332"/>
              <a:gd name="connsiteY25" fmla="*/ 270933 h 2387600"/>
              <a:gd name="connsiteX26" fmla="*/ 1100666 w 1947332"/>
              <a:gd name="connsiteY26" fmla="*/ 364067 h 2387600"/>
              <a:gd name="connsiteX27" fmla="*/ 1015999 w 1947332"/>
              <a:gd name="connsiteY27" fmla="*/ 423333 h 2387600"/>
              <a:gd name="connsiteX28" fmla="*/ 761999 w 1947332"/>
              <a:gd name="connsiteY28" fmla="*/ 372533 h 2387600"/>
              <a:gd name="connsiteX29" fmla="*/ 550332 w 1947332"/>
              <a:gd name="connsiteY29" fmla="*/ 220133 h 2387600"/>
              <a:gd name="connsiteX30" fmla="*/ 431799 w 1947332"/>
              <a:gd name="connsiteY30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227666 w 1947332"/>
              <a:gd name="connsiteY12" fmla="*/ 1388533 h 2387600"/>
              <a:gd name="connsiteX13" fmla="*/ 1396999 w 1947332"/>
              <a:gd name="connsiteY13" fmla="*/ 1261533 h 2387600"/>
              <a:gd name="connsiteX14" fmla="*/ 1490132 w 1947332"/>
              <a:gd name="connsiteY14" fmla="*/ 914400 h 2387600"/>
              <a:gd name="connsiteX15" fmla="*/ 1447799 w 1947332"/>
              <a:gd name="connsiteY15" fmla="*/ 499533 h 2387600"/>
              <a:gd name="connsiteX16" fmla="*/ 1498599 w 1947332"/>
              <a:gd name="connsiteY16" fmla="*/ 406400 h 2387600"/>
              <a:gd name="connsiteX17" fmla="*/ 1811866 w 1947332"/>
              <a:gd name="connsiteY17" fmla="*/ 169333 h 2387600"/>
              <a:gd name="connsiteX18" fmla="*/ 1947332 w 1947332"/>
              <a:gd name="connsiteY18" fmla="*/ 59267 h 2387600"/>
              <a:gd name="connsiteX19" fmla="*/ 1871132 w 1947332"/>
              <a:gd name="connsiteY19" fmla="*/ 8467 h 2387600"/>
              <a:gd name="connsiteX20" fmla="*/ 1735666 w 1947332"/>
              <a:gd name="connsiteY20" fmla="*/ 0 h 2387600"/>
              <a:gd name="connsiteX21" fmla="*/ 1617132 w 1947332"/>
              <a:gd name="connsiteY21" fmla="*/ 84667 h 2387600"/>
              <a:gd name="connsiteX22" fmla="*/ 1523999 w 1947332"/>
              <a:gd name="connsiteY22" fmla="*/ 67733 h 2387600"/>
              <a:gd name="connsiteX23" fmla="*/ 1422399 w 1947332"/>
              <a:gd name="connsiteY23" fmla="*/ 160867 h 2387600"/>
              <a:gd name="connsiteX24" fmla="*/ 1363132 w 1947332"/>
              <a:gd name="connsiteY24" fmla="*/ 262467 h 2387600"/>
              <a:gd name="connsiteX25" fmla="*/ 1185332 w 1947332"/>
              <a:gd name="connsiteY25" fmla="*/ 270933 h 2387600"/>
              <a:gd name="connsiteX26" fmla="*/ 1100666 w 1947332"/>
              <a:gd name="connsiteY26" fmla="*/ 364067 h 2387600"/>
              <a:gd name="connsiteX27" fmla="*/ 1015999 w 1947332"/>
              <a:gd name="connsiteY27" fmla="*/ 423333 h 2387600"/>
              <a:gd name="connsiteX28" fmla="*/ 761999 w 1947332"/>
              <a:gd name="connsiteY28" fmla="*/ 372533 h 2387600"/>
              <a:gd name="connsiteX29" fmla="*/ 550332 w 1947332"/>
              <a:gd name="connsiteY29" fmla="*/ 220133 h 2387600"/>
              <a:gd name="connsiteX30" fmla="*/ 431799 w 1947332"/>
              <a:gd name="connsiteY30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396999 w 1947332"/>
              <a:gd name="connsiteY13" fmla="*/ 1261533 h 2387600"/>
              <a:gd name="connsiteX14" fmla="*/ 1490132 w 1947332"/>
              <a:gd name="connsiteY14" fmla="*/ 914400 h 2387600"/>
              <a:gd name="connsiteX15" fmla="*/ 1447799 w 1947332"/>
              <a:gd name="connsiteY15" fmla="*/ 499533 h 2387600"/>
              <a:gd name="connsiteX16" fmla="*/ 1498599 w 1947332"/>
              <a:gd name="connsiteY16" fmla="*/ 406400 h 2387600"/>
              <a:gd name="connsiteX17" fmla="*/ 1811866 w 1947332"/>
              <a:gd name="connsiteY17" fmla="*/ 169333 h 2387600"/>
              <a:gd name="connsiteX18" fmla="*/ 1947332 w 1947332"/>
              <a:gd name="connsiteY18" fmla="*/ 59267 h 2387600"/>
              <a:gd name="connsiteX19" fmla="*/ 1871132 w 1947332"/>
              <a:gd name="connsiteY19" fmla="*/ 8467 h 2387600"/>
              <a:gd name="connsiteX20" fmla="*/ 1735666 w 1947332"/>
              <a:gd name="connsiteY20" fmla="*/ 0 h 2387600"/>
              <a:gd name="connsiteX21" fmla="*/ 1617132 w 1947332"/>
              <a:gd name="connsiteY21" fmla="*/ 84667 h 2387600"/>
              <a:gd name="connsiteX22" fmla="*/ 1523999 w 1947332"/>
              <a:gd name="connsiteY22" fmla="*/ 67733 h 2387600"/>
              <a:gd name="connsiteX23" fmla="*/ 1422399 w 1947332"/>
              <a:gd name="connsiteY23" fmla="*/ 160867 h 2387600"/>
              <a:gd name="connsiteX24" fmla="*/ 1363132 w 1947332"/>
              <a:gd name="connsiteY24" fmla="*/ 262467 h 2387600"/>
              <a:gd name="connsiteX25" fmla="*/ 1185332 w 1947332"/>
              <a:gd name="connsiteY25" fmla="*/ 270933 h 2387600"/>
              <a:gd name="connsiteX26" fmla="*/ 1100666 w 1947332"/>
              <a:gd name="connsiteY26" fmla="*/ 364067 h 2387600"/>
              <a:gd name="connsiteX27" fmla="*/ 1015999 w 1947332"/>
              <a:gd name="connsiteY27" fmla="*/ 423333 h 2387600"/>
              <a:gd name="connsiteX28" fmla="*/ 761999 w 1947332"/>
              <a:gd name="connsiteY28" fmla="*/ 372533 h 2387600"/>
              <a:gd name="connsiteX29" fmla="*/ 550332 w 1947332"/>
              <a:gd name="connsiteY29" fmla="*/ 220133 h 2387600"/>
              <a:gd name="connsiteX30" fmla="*/ 431799 w 1947332"/>
              <a:gd name="connsiteY30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396999 w 1947332"/>
              <a:gd name="connsiteY13" fmla="*/ 1261533 h 2387600"/>
              <a:gd name="connsiteX14" fmla="*/ 1490132 w 1947332"/>
              <a:gd name="connsiteY14" fmla="*/ 914400 h 2387600"/>
              <a:gd name="connsiteX15" fmla="*/ 1447799 w 1947332"/>
              <a:gd name="connsiteY15" fmla="*/ 499533 h 2387600"/>
              <a:gd name="connsiteX16" fmla="*/ 1498599 w 1947332"/>
              <a:gd name="connsiteY16" fmla="*/ 406400 h 2387600"/>
              <a:gd name="connsiteX17" fmla="*/ 1811866 w 1947332"/>
              <a:gd name="connsiteY17" fmla="*/ 169333 h 2387600"/>
              <a:gd name="connsiteX18" fmla="*/ 1947332 w 1947332"/>
              <a:gd name="connsiteY18" fmla="*/ 59267 h 2387600"/>
              <a:gd name="connsiteX19" fmla="*/ 1871132 w 1947332"/>
              <a:gd name="connsiteY19" fmla="*/ 8467 h 2387600"/>
              <a:gd name="connsiteX20" fmla="*/ 1735666 w 1947332"/>
              <a:gd name="connsiteY20" fmla="*/ 0 h 2387600"/>
              <a:gd name="connsiteX21" fmla="*/ 1617132 w 1947332"/>
              <a:gd name="connsiteY21" fmla="*/ 84667 h 2387600"/>
              <a:gd name="connsiteX22" fmla="*/ 1523999 w 1947332"/>
              <a:gd name="connsiteY22" fmla="*/ 67733 h 2387600"/>
              <a:gd name="connsiteX23" fmla="*/ 1422399 w 1947332"/>
              <a:gd name="connsiteY23" fmla="*/ 160867 h 2387600"/>
              <a:gd name="connsiteX24" fmla="*/ 1363132 w 1947332"/>
              <a:gd name="connsiteY24" fmla="*/ 262467 h 2387600"/>
              <a:gd name="connsiteX25" fmla="*/ 1185332 w 1947332"/>
              <a:gd name="connsiteY25" fmla="*/ 270933 h 2387600"/>
              <a:gd name="connsiteX26" fmla="*/ 1100666 w 1947332"/>
              <a:gd name="connsiteY26" fmla="*/ 364067 h 2387600"/>
              <a:gd name="connsiteX27" fmla="*/ 1015999 w 1947332"/>
              <a:gd name="connsiteY27" fmla="*/ 423333 h 2387600"/>
              <a:gd name="connsiteX28" fmla="*/ 761999 w 1947332"/>
              <a:gd name="connsiteY28" fmla="*/ 372533 h 2387600"/>
              <a:gd name="connsiteX29" fmla="*/ 550332 w 1947332"/>
              <a:gd name="connsiteY29" fmla="*/ 220133 h 2387600"/>
              <a:gd name="connsiteX30" fmla="*/ 431799 w 1947332"/>
              <a:gd name="connsiteY30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2006599 h 2387600"/>
              <a:gd name="connsiteX14" fmla="*/ 1396999 w 1947332"/>
              <a:gd name="connsiteY14" fmla="*/ 1261533 h 2387600"/>
              <a:gd name="connsiteX15" fmla="*/ 1490132 w 1947332"/>
              <a:gd name="connsiteY15" fmla="*/ 914400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2006599 h 2387600"/>
              <a:gd name="connsiteX14" fmla="*/ 1380066 w 1947332"/>
              <a:gd name="connsiteY14" fmla="*/ 1659467 h 2387600"/>
              <a:gd name="connsiteX15" fmla="*/ 1490132 w 1947332"/>
              <a:gd name="connsiteY15" fmla="*/ 914400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2006599 h 2387600"/>
              <a:gd name="connsiteX14" fmla="*/ 1329266 w 1947332"/>
              <a:gd name="connsiteY14" fmla="*/ 1735667 h 2387600"/>
              <a:gd name="connsiteX15" fmla="*/ 1490132 w 1947332"/>
              <a:gd name="connsiteY15" fmla="*/ 914400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490132 w 1947332"/>
              <a:gd name="connsiteY15" fmla="*/ 914400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337732 w 1947332"/>
              <a:gd name="connsiteY15" fmla="*/ 1507067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337732 w 1947332"/>
              <a:gd name="connsiteY15" fmla="*/ 1507067 h 2387600"/>
              <a:gd name="connsiteX16" fmla="*/ 1185333 w 1947332"/>
              <a:gd name="connsiteY16" fmla="*/ 13123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337732 w 1947332"/>
              <a:gd name="connsiteY15" fmla="*/ 1507067 h 2387600"/>
              <a:gd name="connsiteX16" fmla="*/ 1185333 w 1947332"/>
              <a:gd name="connsiteY16" fmla="*/ 1312333 h 2387600"/>
              <a:gd name="connsiteX17" fmla="*/ 1253066 w 1947332"/>
              <a:gd name="connsiteY17" fmla="*/ 1159934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337732 w 1947332"/>
              <a:gd name="connsiteY15" fmla="*/ 1507067 h 2387600"/>
              <a:gd name="connsiteX16" fmla="*/ 1185333 w 1947332"/>
              <a:gd name="connsiteY16" fmla="*/ 1312333 h 2387600"/>
              <a:gd name="connsiteX17" fmla="*/ 1253066 w 1947332"/>
              <a:gd name="connsiteY17" fmla="*/ 1159934 h 2387600"/>
              <a:gd name="connsiteX18" fmla="*/ 1193800 w 1947332"/>
              <a:gd name="connsiteY18" fmla="*/ 1075267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871132"/>
              <a:gd name="connsiteY0" fmla="*/ 0 h 2387600"/>
              <a:gd name="connsiteX1" fmla="*/ 423332 w 1871132"/>
              <a:gd name="connsiteY1" fmla="*/ 304800 h 2387600"/>
              <a:gd name="connsiteX2" fmla="*/ 126999 w 1871132"/>
              <a:gd name="connsiteY2" fmla="*/ 457200 h 2387600"/>
              <a:gd name="connsiteX3" fmla="*/ 0 w 1871132"/>
              <a:gd name="connsiteY3" fmla="*/ 677333 h 2387600"/>
              <a:gd name="connsiteX4" fmla="*/ 186265 w 1871132"/>
              <a:gd name="connsiteY4" fmla="*/ 1007533 h 2387600"/>
              <a:gd name="connsiteX5" fmla="*/ 118533 w 1871132"/>
              <a:gd name="connsiteY5" fmla="*/ 1303867 h 2387600"/>
              <a:gd name="connsiteX6" fmla="*/ 42332 w 1871132"/>
              <a:gd name="connsiteY6" fmla="*/ 1473200 h 2387600"/>
              <a:gd name="connsiteX7" fmla="*/ 250469 w 1871132"/>
              <a:gd name="connsiteY7" fmla="*/ 1608667 h 2387600"/>
              <a:gd name="connsiteX8" fmla="*/ 330199 w 1871132"/>
              <a:gd name="connsiteY8" fmla="*/ 2057400 h 2387600"/>
              <a:gd name="connsiteX9" fmla="*/ 491066 w 1871132"/>
              <a:gd name="connsiteY9" fmla="*/ 2302933 h 2387600"/>
              <a:gd name="connsiteX10" fmla="*/ 905933 w 1871132"/>
              <a:gd name="connsiteY10" fmla="*/ 2387600 h 2387600"/>
              <a:gd name="connsiteX11" fmla="*/ 1134532 w 1871132"/>
              <a:gd name="connsiteY11" fmla="*/ 2260600 h 2387600"/>
              <a:gd name="connsiteX12" fmla="*/ 1185332 w 1871132"/>
              <a:gd name="connsiteY12" fmla="*/ 2159000 h 2387600"/>
              <a:gd name="connsiteX13" fmla="*/ 1401935 w 1871132"/>
              <a:gd name="connsiteY13" fmla="*/ 1972732 h 2387600"/>
              <a:gd name="connsiteX14" fmla="*/ 1329266 w 1871132"/>
              <a:gd name="connsiteY14" fmla="*/ 1735667 h 2387600"/>
              <a:gd name="connsiteX15" fmla="*/ 1337732 w 1871132"/>
              <a:gd name="connsiteY15" fmla="*/ 1507067 h 2387600"/>
              <a:gd name="connsiteX16" fmla="*/ 1185333 w 1871132"/>
              <a:gd name="connsiteY16" fmla="*/ 1312333 h 2387600"/>
              <a:gd name="connsiteX17" fmla="*/ 1253066 w 1871132"/>
              <a:gd name="connsiteY17" fmla="*/ 1159934 h 2387600"/>
              <a:gd name="connsiteX18" fmla="*/ 1193800 w 1871132"/>
              <a:gd name="connsiteY18" fmla="*/ 1075267 h 2387600"/>
              <a:gd name="connsiteX19" fmla="*/ 1380065 w 1871132"/>
              <a:gd name="connsiteY19" fmla="*/ 922867 h 2387600"/>
              <a:gd name="connsiteX20" fmla="*/ 1871132 w 1871132"/>
              <a:gd name="connsiteY20" fmla="*/ 8467 h 2387600"/>
              <a:gd name="connsiteX21" fmla="*/ 1735666 w 1871132"/>
              <a:gd name="connsiteY21" fmla="*/ 0 h 2387600"/>
              <a:gd name="connsiteX22" fmla="*/ 1617132 w 1871132"/>
              <a:gd name="connsiteY22" fmla="*/ 84667 h 2387600"/>
              <a:gd name="connsiteX23" fmla="*/ 1523999 w 1871132"/>
              <a:gd name="connsiteY23" fmla="*/ 67733 h 2387600"/>
              <a:gd name="connsiteX24" fmla="*/ 1422399 w 1871132"/>
              <a:gd name="connsiteY24" fmla="*/ 160867 h 2387600"/>
              <a:gd name="connsiteX25" fmla="*/ 1363132 w 1871132"/>
              <a:gd name="connsiteY25" fmla="*/ 262467 h 2387600"/>
              <a:gd name="connsiteX26" fmla="*/ 1185332 w 1871132"/>
              <a:gd name="connsiteY26" fmla="*/ 270933 h 2387600"/>
              <a:gd name="connsiteX27" fmla="*/ 1100666 w 1871132"/>
              <a:gd name="connsiteY27" fmla="*/ 364067 h 2387600"/>
              <a:gd name="connsiteX28" fmla="*/ 1015999 w 1871132"/>
              <a:gd name="connsiteY28" fmla="*/ 423333 h 2387600"/>
              <a:gd name="connsiteX29" fmla="*/ 761999 w 1871132"/>
              <a:gd name="connsiteY29" fmla="*/ 372533 h 2387600"/>
              <a:gd name="connsiteX30" fmla="*/ 550332 w 1871132"/>
              <a:gd name="connsiteY30" fmla="*/ 220133 h 2387600"/>
              <a:gd name="connsiteX31" fmla="*/ 431799 w 1871132"/>
              <a:gd name="connsiteY31" fmla="*/ 0 h 2387600"/>
              <a:gd name="connsiteX0" fmla="*/ 431799 w 1735666"/>
              <a:gd name="connsiteY0" fmla="*/ 0 h 2387600"/>
              <a:gd name="connsiteX1" fmla="*/ 423332 w 1735666"/>
              <a:gd name="connsiteY1" fmla="*/ 304800 h 2387600"/>
              <a:gd name="connsiteX2" fmla="*/ 126999 w 1735666"/>
              <a:gd name="connsiteY2" fmla="*/ 457200 h 2387600"/>
              <a:gd name="connsiteX3" fmla="*/ 0 w 1735666"/>
              <a:gd name="connsiteY3" fmla="*/ 677333 h 2387600"/>
              <a:gd name="connsiteX4" fmla="*/ 186265 w 1735666"/>
              <a:gd name="connsiteY4" fmla="*/ 1007533 h 2387600"/>
              <a:gd name="connsiteX5" fmla="*/ 118533 w 1735666"/>
              <a:gd name="connsiteY5" fmla="*/ 1303867 h 2387600"/>
              <a:gd name="connsiteX6" fmla="*/ 42332 w 1735666"/>
              <a:gd name="connsiteY6" fmla="*/ 1473200 h 2387600"/>
              <a:gd name="connsiteX7" fmla="*/ 250469 w 1735666"/>
              <a:gd name="connsiteY7" fmla="*/ 1608667 h 2387600"/>
              <a:gd name="connsiteX8" fmla="*/ 330199 w 1735666"/>
              <a:gd name="connsiteY8" fmla="*/ 2057400 h 2387600"/>
              <a:gd name="connsiteX9" fmla="*/ 491066 w 1735666"/>
              <a:gd name="connsiteY9" fmla="*/ 2302933 h 2387600"/>
              <a:gd name="connsiteX10" fmla="*/ 905933 w 1735666"/>
              <a:gd name="connsiteY10" fmla="*/ 2387600 h 2387600"/>
              <a:gd name="connsiteX11" fmla="*/ 1134532 w 1735666"/>
              <a:gd name="connsiteY11" fmla="*/ 2260600 h 2387600"/>
              <a:gd name="connsiteX12" fmla="*/ 1185332 w 1735666"/>
              <a:gd name="connsiteY12" fmla="*/ 2159000 h 2387600"/>
              <a:gd name="connsiteX13" fmla="*/ 1401935 w 1735666"/>
              <a:gd name="connsiteY13" fmla="*/ 1972732 h 2387600"/>
              <a:gd name="connsiteX14" fmla="*/ 1329266 w 1735666"/>
              <a:gd name="connsiteY14" fmla="*/ 1735667 h 2387600"/>
              <a:gd name="connsiteX15" fmla="*/ 1337732 w 1735666"/>
              <a:gd name="connsiteY15" fmla="*/ 1507067 h 2387600"/>
              <a:gd name="connsiteX16" fmla="*/ 1185333 w 1735666"/>
              <a:gd name="connsiteY16" fmla="*/ 1312333 h 2387600"/>
              <a:gd name="connsiteX17" fmla="*/ 1253066 w 1735666"/>
              <a:gd name="connsiteY17" fmla="*/ 1159934 h 2387600"/>
              <a:gd name="connsiteX18" fmla="*/ 1193800 w 1735666"/>
              <a:gd name="connsiteY18" fmla="*/ 1075267 h 2387600"/>
              <a:gd name="connsiteX19" fmla="*/ 1380065 w 1735666"/>
              <a:gd name="connsiteY19" fmla="*/ 922867 h 2387600"/>
              <a:gd name="connsiteX20" fmla="*/ 1507065 w 1735666"/>
              <a:gd name="connsiteY20" fmla="*/ 922867 h 2387600"/>
              <a:gd name="connsiteX21" fmla="*/ 1735666 w 1735666"/>
              <a:gd name="connsiteY21" fmla="*/ 0 h 2387600"/>
              <a:gd name="connsiteX22" fmla="*/ 1617132 w 1735666"/>
              <a:gd name="connsiteY22" fmla="*/ 84667 h 2387600"/>
              <a:gd name="connsiteX23" fmla="*/ 1523999 w 1735666"/>
              <a:gd name="connsiteY23" fmla="*/ 67733 h 2387600"/>
              <a:gd name="connsiteX24" fmla="*/ 1422399 w 1735666"/>
              <a:gd name="connsiteY24" fmla="*/ 160867 h 2387600"/>
              <a:gd name="connsiteX25" fmla="*/ 1363132 w 1735666"/>
              <a:gd name="connsiteY25" fmla="*/ 262467 h 2387600"/>
              <a:gd name="connsiteX26" fmla="*/ 1185332 w 1735666"/>
              <a:gd name="connsiteY26" fmla="*/ 270933 h 2387600"/>
              <a:gd name="connsiteX27" fmla="*/ 1100666 w 1735666"/>
              <a:gd name="connsiteY27" fmla="*/ 364067 h 2387600"/>
              <a:gd name="connsiteX28" fmla="*/ 1015999 w 1735666"/>
              <a:gd name="connsiteY28" fmla="*/ 423333 h 2387600"/>
              <a:gd name="connsiteX29" fmla="*/ 761999 w 1735666"/>
              <a:gd name="connsiteY29" fmla="*/ 372533 h 2387600"/>
              <a:gd name="connsiteX30" fmla="*/ 550332 w 1735666"/>
              <a:gd name="connsiteY30" fmla="*/ 220133 h 2387600"/>
              <a:gd name="connsiteX31" fmla="*/ 431799 w 1735666"/>
              <a:gd name="connsiteY31" fmla="*/ 0 h 2387600"/>
              <a:gd name="connsiteX0" fmla="*/ 431799 w 1735666"/>
              <a:gd name="connsiteY0" fmla="*/ 0 h 2387600"/>
              <a:gd name="connsiteX1" fmla="*/ 423332 w 1735666"/>
              <a:gd name="connsiteY1" fmla="*/ 304800 h 2387600"/>
              <a:gd name="connsiteX2" fmla="*/ 126999 w 1735666"/>
              <a:gd name="connsiteY2" fmla="*/ 457200 h 2387600"/>
              <a:gd name="connsiteX3" fmla="*/ 0 w 1735666"/>
              <a:gd name="connsiteY3" fmla="*/ 677333 h 2387600"/>
              <a:gd name="connsiteX4" fmla="*/ 186265 w 1735666"/>
              <a:gd name="connsiteY4" fmla="*/ 1007533 h 2387600"/>
              <a:gd name="connsiteX5" fmla="*/ 118533 w 1735666"/>
              <a:gd name="connsiteY5" fmla="*/ 1303867 h 2387600"/>
              <a:gd name="connsiteX6" fmla="*/ 42332 w 1735666"/>
              <a:gd name="connsiteY6" fmla="*/ 1473200 h 2387600"/>
              <a:gd name="connsiteX7" fmla="*/ 250469 w 1735666"/>
              <a:gd name="connsiteY7" fmla="*/ 1608667 h 2387600"/>
              <a:gd name="connsiteX8" fmla="*/ 330199 w 1735666"/>
              <a:gd name="connsiteY8" fmla="*/ 2057400 h 2387600"/>
              <a:gd name="connsiteX9" fmla="*/ 491066 w 1735666"/>
              <a:gd name="connsiteY9" fmla="*/ 2302933 h 2387600"/>
              <a:gd name="connsiteX10" fmla="*/ 905933 w 1735666"/>
              <a:gd name="connsiteY10" fmla="*/ 2387600 h 2387600"/>
              <a:gd name="connsiteX11" fmla="*/ 1134532 w 1735666"/>
              <a:gd name="connsiteY11" fmla="*/ 2260600 h 2387600"/>
              <a:gd name="connsiteX12" fmla="*/ 1185332 w 1735666"/>
              <a:gd name="connsiteY12" fmla="*/ 2159000 h 2387600"/>
              <a:gd name="connsiteX13" fmla="*/ 1401935 w 1735666"/>
              <a:gd name="connsiteY13" fmla="*/ 1972732 h 2387600"/>
              <a:gd name="connsiteX14" fmla="*/ 1329266 w 1735666"/>
              <a:gd name="connsiteY14" fmla="*/ 1735667 h 2387600"/>
              <a:gd name="connsiteX15" fmla="*/ 1337732 w 1735666"/>
              <a:gd name="connsiteY15" fmla="*/ 1507067 h 2387600"/>
              <a:gd name="connsiteX16" fmla="*/ 1185333 w 1735666"/>
              <a:gd name="connsiteY16" fmla="*/ 1312333 h 2387600"/>
              <a:gd name="connsiteX17" fmla="*/ 1253066 w 1735666"/>
              <a:gd name="connsiteY17" fmla="*/ 1159934 h 2387600"/>
              <a:gd name="connsiteX18" fmla="*/ 1193800 w 1735666"/>
              <a:gd name="connsiteY18" fmla="*/ 1075267 h 2387600"/>
              <a:gd name="connsiteX19" fmla="*/ 1380065 w 1735666"/>
              <a:gd name="connsiteY19" fmla="*/ 922867 h 2387600"/>
              <a:gd name="connsiteX20" fmla="*/ 1507065 w 1735666"/>
              <a:gd name="connsiteY20" fmla="*/ 922867 h 2387600"/>
              <a:gd name="connsiteX21" fmla="*/ 1639002 w 1735666"/>
              <a:gd name="connsiteY21" fmla="*/ 660399 h 2387600"/>
              <a:gd name="connsiteX22" fmla="*/ 1735666 w 1735666"/>
              <a:gd name="connsiteY22" fmla="*/ 0 h 2387600"/>
              <a:gd name="connsiteX23" fmla="*/ 1617132 w 1735666"/>
              <a:gd name="connsiteY23" fmla="*/ 84667 h 2387600"/>
              <a:gd name="connsiteX24" fmla="*/ 1523999 w 1735666"/>
              <a:gd name="connsiteY24" fmla="*/ 67733 h 2387600"/>
              <a:gd name="connsiteX25" fmla="*/ 1422399 w 1735666"/>
              <a:gd name="connsiteY25" fmla="*/ 160867 h 2387600"/>
              <a:gd name="connsiteX26" fmla="*/ 1363132 w 1735666"/>
              <a:gd name="connsiteY26" fmla="*/ 262467 h 2387600"/>
              <a:gd name="connsiteX27" fmla="*/ 1185332 w 1735666"/>
              <a:gd name="connsiteY27" fmla="*/ 270933 h 2387600"/>
              <a:gd name="connsiteX28" fmla="*/ 1100666 w 1735666"/>
              <a:gd name="connsiteY28" fmla="*/ 364067 h 2387600"/>
              <a:gd name="connsiteX29" fmla="*/ 1015999 w 1735666"/>
              <a:gd name="connsiteY29" fmla="*/ 423333 h 2387600"/>
              <a:gd name="connsiteX30" fmla="*/ 761999 w 1735666"/>
              <a:gd name="connsiteY30" fmla="*/ 372533 h 2387600"/>
              <a:gd name="connsiteX31" fmla="*/ 550332 w 1735666"/>
              <a:gd name="connsiteY31" fmla="*/ 220133 h 2387600"/>
              <a:gd name="connsiteX32" fmla="*/ 431799 w 1735666"/>
              <a:gd name="connsiteY32" fmla="*/ 0 h 2387600"/>
              <a:gd name="connsiteX0" fmla="*/ 431799 w 1850669"/>
              <a:gd name="connsiteY0" fmla="*/ 0 h 2387600"/>
              <a:gd name="connsiteX1" fmla="*/ 423332 w 1850669"/>
              <a:gd name="connsiteY1" fmla="*/ 304800 h 2387600"/>
              <a:gd name="connsiteX2" fmla="*/ 126999 w 1850669"/>
              <a:gd name="connsiteY2" fmla="*/ 457200 h 2387600"/>
              <a:gd name="connsiteX3" fmla="*/ 0 w 1850669"/>
              <a:gd name="connsiteY3" fmla="*/ 677333 h 2387600"/>
              <a:gd name="connsiteX4" fmla="*/ 186265 w 1850669"/>
              <a:gd name="connsiteY4" fmla="*/ 1007533 h 2387600"/>
              <a:gd name="connsiteX5" fmla="*/ 118533 w 1850669"/>
              <a:gd name="connsiteY5" fmla="*/ 1303867 h 2387600"/>
              <a:gd name="connsiteX6" fmla="*/ 42332 w 1850669"/>
              <a:gd name="connsiteY6" fmla="*/ 1473200 h 2387600"/>
              <a:gd name="connsiteX7" fmla="*/ 250469 w 1850669"/>
              <a:gd name="connsiteY7" fmla="*/ 1608667 h 2387600"/>
              <a:gd name="connsiteX8" fmla="*/ 330199 w 1850669"/>
              <a:gd name="connsiteY8" fmla="*/ 2057400 h 2387600"/>
              <a:gd name="connsiteX9" fmla="*/ 491066 w 1850669"/>
              <a:gd name="connsiteY9" fmla="*/ 2302933 h 2387600"/>
              <a:gd name="connsiteX10" fmla="*/ 905933 w 1850669"/>
              <a:gd name="connsiteY10" fmla="*/ 2387600 h 2387600"/>
              <a:gd name="connsiteX11" fmla="*/ 1134532 w 1850669"/>
              <a:gd name="connsiteY11" fmla="*/ 2260600 h 2387600"/>
              <a:gd name="connsiteX12" fmla="*/ 1185332 w 1850669"/>
              <a:gd name="connsiteY12" fmla="*/ 2159000 h 2387600"/>
              <a:gd name="connsiteX13" fmla="*/ 1401935 w 1850669"/>
              <a:gd name="connsiteY13" fmla="*/ 1972732 h 2387600"/>
              <a:gd name="connsiteX14" fmla="*/ 1329266 w 1850669"/>
              <a:gd name="connsiteY14" fmla="*/ 1735667 h 2387600"/>
              <a:gd name="connsiteX15" fmla="*/ 1337732 w 1850669"/>
              <a:gd name="connsiteY15" fmla="*/ 1507067 h 2387600"/>
              <a:gd name="connsiteX16" fmla="*/ 1185333 w 1850669"/>
              <a:gd name="connsiteY16" fmla="*/ 1312333 h 2387600"/>
              <a:gd name="connsiteX17" fmla="*/ 1253066 w 1850669"/>
              <a:gd name="connsiteY17" fmla="*/ 1159934 h 2387600"/>
              <a:gd name="connsiteX18" fmla="*/ 1193800 w 1850669"/>
              <a:gd name="connsiteY18" fmla="*/ 1075267 h 2387600"/>
              <a:gd name="connsiteX19" fmla="*/ 1380065 w 1850669"/>
              <a:gd name="connsiteY19" fmla="*/ 922867 h 2387600"/>
              <a:gd name="connsiteX20" fmla="*/ 1507065 w 1850669"/>
              <a:gd name="connsiteY20" fmla="*/ 922867 h 2387600"/>
              <a:gd name="connsiteX21" fmla="*/ 1639002 w 1850669"/>
              <a:gd name="connsiteY21" fmla="*/ 660399 h 2387600"/>
              <a:gd name="connsiteX22" fmla="*/ 1850669 w 1850669"/>
              <a:gd name="connsiteY22" fmla="*/ 448732 h 2387600"/>
              <a:gd name="connsiteX23" fmla="*/ 1735666 w 1850669"/>
              <a:gd name="connsiteY23" fmla="*/ 0 h 2387600"/>
              <a:gd name="connsiteX24" fmla="*/ 1617132 w 1850669"/>
              <a:gd name="connsiteY24" fmla="*/ 84667 h 2387600"/>
              <a:gd name="connsiteX25" fmla="*/ 1523999 w 1850669"/>
              <a:gd name="connsiteY25" fmla="*/ 67733 h 2387600"/>
              <a:gd name="connsiteX26" fmla="*/ 1422399 w 1850669"/>
              <a:gd name="connsiteY26" fmla="*/ 160867 h 2387600"/>
              <a:gd name="connsiteX27" fmla="*/ 1363132 w 1850669"/>
              <a:gd name="connsiteY27" fmla="*/ 262467 h 2387600"/>
              <a:gd name="connsiteX28" fmla="*/ 1185332 w 1850669"/>
              <a:gd name="connsiteY28" fmla="*/ 270933 h 2387600"/>
              <a:gd name="connsiteX29" fmla="*/ 1100666 w 1850669"/>
              <a:gd name="connsiteY29" fmla="*/ 364067 h 2387600"/>
              <a:gd name="connsiteX30" fmla="*/ 1015999 w 1850669"/>
              <a:gd name="connsiteY30" fmla="*/ 423333 h 2387600"/>
              <a:gd name="connsiteX31" fmla="*/ 761999 w 1850669"/>
              <a:gd name="connsiteY31" fmla="*/ 372533 h 2387600"/>
              <a:gd name="connsiteX32" fmla="*/ 550332 w 1850669"/>
              <a:gd name="connsiteY32" fmla="*/ 220133 h 2387600"/>
              <a:gd name="connsiteX33" fmla="*/ 431799 w 1850669"/>
              <a:gd name="connsiteY33" fmla="*/ 0 h 2387600"/>
              <a:gd name="connsiteX0" fmla="*/ 431799 w 1850669"/>
              <a:gd name="connsiteY0" fmla="*/ 0 h 2387600"/>
              <a:gd name="connsiteX1" fmla="*/ 423332 w 1850669"/>
              <a:gd name="connsiteY1" fmla="*/ 304800 h 2387600"/>
              <a:gd name="connsiteX2" fmla="*/ 126999 w 1850669"/>
              <a:gd name="connsiteY2" fmla="*/ 457200 h 2387600"/>
              <a:gd name="connsiteX3" fmla="*/ 0 w 1850669"/>
              <a:gd name="connsiteY3" fmla="*/ 677333 h 2387600"/>
              <a:gd name="connsiteX4" fmla="*/ 186265 w 1850669"/>
              <a:gd name="connsiteY4" fmla="*/ 1007533 h 2387600"/>
              <a:gd name="connsiteX5" fmla="*/ 118533 w 1850669"/>
              <a:gd name="connsiteY5" fmla="*/ 1303867 h 2387600"/>
              <a:gd name="connsiteX6" fmla="*/ 42332 w 1850669"/>
              <a:gd name="connsiteY6" fmla="*/ 1473200 h 2387600"/>
              <a:gd name="connsiteX7" fmla="*/ 250469 w 1850669"/>
              <a:gd name="connsiteY7" fmla="*/ 1608667 h 2387600"/>
              <a:gd name="connsiteX8" fmla="*/ 330199 w 1850669"/>
              <a:gd name="connsiteY8" fmla="*/ 2057400 h 2387600"/>
              <a:gd name="connsiteX9" fmla="*/ 491066 w 1850669"/>
              <a:gd name="connsiteY9" fmla="*/ 2302933 h 2387600"/>
              <a:gd name="connsiteX10" fmla="*/ 905933 w 1850669"/>
              <a:gd name="connsiteY10" fmla="*/ 2387600 h 2387600"/>
              <a:gd name="connsiteX11" fmla="*/ 1134532 w 1850669"/>
              <a:gd name="connsiteY11" fmla="*/ 2260600 h 2387600"/>
              <a:gd name="connsiteX12" fmla="*/ 1185332 w 1850669"/>
              <a:gd name="connsiteY12" fmla="*/ 2159000 h 2387600"/>
              <a:gd name="connsiteX13" fmla="*/ 1401935 w 1850669"/>
              <a:gd name="connsiteY13" fmla="*/ 1972732 h 2387600"/>
              <a:gd name="connsiteX14" fmla="*/ 1329266 w 1850669"/>
              <a:gd name="connsiteY14" fmla="*/ 1735667 h 2387600"/>
              <a:gd name="connsiteX15" fmla="*/ 1337732 w 1850669"/>
              <a:gd name="connsiteY15" fmla="*/ 1507067 h 2387600"/>
              <a:gd name="connsiteX16" fmla="*/ 1185333 w 1850669"/>
              <a:gd name="connsiteY16" fmla="*/ 1312333 h 2387600"/>
              <a:gd name="connsiteX17" fmla="*/ 1253066 w 1850669"/>
              <a:gd name="connsiteY17" fmla="*/ 1159934 h 2387600"/>
              <a:gd name="connsiteX18" fmla="*/ 1193800 w 1850669"/>
              <a:gd name="connsiteY18" fmla="*/ 1075267 h 2387600"/>
              <a:gd name="connsiteX19" fmla="*/ 1380065 w 1850669"/>
              <a:gd name="connsiteY19" fmla="*/ 922867 h 2387600"/>
              <a:gd name="connsiteX20" fmla="*/ 1507065 w 1850669"/>
              <a:gd name="connsiteY20" fmla="*/ 922867 h 2387600"/>
              <a:gd name="connsiteX21" fmla="*/ 1672869 w 1850669"/>
              <a:gd name="connsiteY21" fmla="*/ 685799 h 2387600"/>
              <a:gd name="connsiteX22" fmla="*/ 1850669 w 1850669"/>
              <a:gd name="connsiteY22" fmla="*/ 448732 h 2387600"/>
              <a:gd name="connsiteX23" fmla="*/ 1735666 w 1850669"/>
              <a:gd name="connsiteY23" fmla="*/ 0 h 2387600"/>
              <a:gd name="connsiteX24" fmla="*/ 1617132 w 1850669"/>
              <a:gd name="connsiteY24" fmla="*/ 84667 h 2387600"/>
              <a:gd name="connsiteX25" fmla="*/ 1523999 w 1850669"/>
              <a:gd name="connsiteY25" fmla="*/ 67733 h 2387600"/>
              <a:gd name="connsiteX26" fmla="*/ 1422399 w 1850669"/>
              <a:gd name="connsiteY26" fmla="*/ 160867 h 2387600"/>
              <a:gd name="connsiteX27" fmla="*/ 1363132 w 1850669"/>
              <a:gd name="connsiteY27" fmla="*/ 262467 h 2387600"/>
              <a:gd name="connsiteX28" fmla="*/ 1185332 w 1850669"/>
              <a:gd name="connsiteY28" fmla="*/ 270933 h 2387600"/>
              <a:gd name="connsiteX29" fmla="*/ 1100666 w 1850669"/>
              <a:gd name="connsiteY29" fmla="*/ 364067 h 2387600"/>
              <a:gd name="connsiteX30" fmla="*/ 1015999 w 1850669"/>
              <a:gd name="connsiteY30" fmla="*/ 423333 h 2387600"/>
              <a:gd name="connsiteX31" fmla="*/ 761999 w 1850669"/>
              <a:gd name="connsiteY31" fmla="*/ 372533 h 2387600"/>
              <a:gd name="connsiteX32" fmla="*/ 550332 w 1850669"/>
              <a:gd name="connsiteY32" fmla="*/ 220133 h 2387600"/>
              <a:gd name="connsiteX33" fmla="*/ 431799 w 1850669"/>
              <a:gd name="connsiteY33" fmla="*/ 0 h 2387600"/>
              <a:gd name="connsiteX0" fmla="*/ 431799 w 1850669"/>
              <a:gd name="connsiteY0" fmla="*/ 0 h 2387600"/>
              <a:gd name="connsiteX1" fmla="*/ 423332 w 1850669"/>
              <a:gd name="connsiteY1" fmla="*/ 304800 h 2387600"/>
              <a:gd name="connsiteX2" fmla="*/ 126999 w 1850669"/>
              <a:gd name="connsiteY2" fmla="*/ 457200 h 2387600"/>
              <a:gd name="connsiteX3" fmla="*/ 0 w 1850669"/>
              <a:gd name="connsiteY3" fmla="*/ 677333 h 2387600"/>
              <a:gd name="connsiteX4" fmla="*/ 186265 w 1850669"/>
              <a:gd name="connsiteY4" fmla="*/ 1007533 h 2387600"/>
              <a:gd name="connsiteX5" fmla="*/ 118533 w 1850669"/>
              <a:gd name="connsiteY5" fmla="*/ 1303867 h 2387600"/>
              <a:gd name="connsiteX6" fmla="*/ 42332 w 1850669"/>
              <a:gd name="connsiteY6" fmla="*/ 1473200 h 2387600"/>
              <a:gd name="connsiteX7" fmla="*/ 250469 w 1850669"/>
              <a:gd name="connsiteY7" fmla="*/ 1608667 h 2387600"/>
              <a:gd name="connsiteX8" fmla="*/ 330199 w 1850669"/>
              <a:gd name="connsiteY8" fmla="*/ 2057400 h 2387600"/>
              <a:gd name="connsiteX9" fmla="*/ 491066 w 1850669"/>
              <a:gd name="connsiteY9" fmla="*/ 2302933 h 2387600"/>
              <a:gd name="connsiteX10" fmla="*/ 905933 w 1850669"/>
              <a:gd name="connsiteY10" fmla="*/ 2387600 h 2387600"/>
              <a:gd name="connsiteX11" fmla="*/ 1134532 w 1850669"/>
              <a:gd name="connsiteY11" fmla="*/ 2260600 h 2387600"/>
              <a:gd name="connsiteX12" fmla="*/ 1185332 w 1850669"/>
              <a:gd name="connsiteY12" fmla="*/ 2159000 h 2387600"/>
              <a:gd name="connsiteX13" fmla="*/ 1401935 w 1850669"/>
              <a:gd name="connsiteY13" fmla="*/ 1972732 h 2387600"/>
              <a:gd name="connsiteX14" fmla="*/ 1329266 w 1850669"/>
              <a:gd name="connsiteY14" fmla="*/ 1735667 h 2387600"/>
              <a:gd name="connsiteX15" fmla="*/ 1337732 w 1850669"/>
              <a:gd name="connsiteY15" fmla="*/ 1507067 h 2387600"/>
              <a:gd name="connsiteX16" fmla="*/ 1185333 w 1850669"/>
              <a:gd name="connsiteY16" fmla="*/ 1312333 h 2387600"/>
              <a:gd name="connsiteX17" fmla="*/ 1253066 w 1850669"/>
              <a:gd name="connsiteY17" fmla="*/ 1159934 h 2387600"/>
              <a:gd name="connsiteX18" fmla="*/ 1193800 w 1850669"/>
              <a:gd name="connsiteY18" fmla="*/ 1075267 h 2387600"/>
              <a:gd name="connsiteX19" fmla="*/ 1380065 w 1850669"/>
              <a:gd name="connsiteY19" fmla="*/ 922867 h 2387600"/>
              <a:gd name="connsiteX20" fmla="*/ 1507065 w 1850669"/>
              <a:gd name="connsiteY20" fmla="*/ 922867 h 2387600"/>
              <a:gd name="connsiteX21" fmla="*/ 1672869 w 1850669"/>
              <a:gd name="connsiteY21" fmla="*/ 685799 h 2387600"/>
              <a:gd name="connsiteX22" fmla="*/ 1850669 w 1850669"/>
              <a:gd name="connsiteY22" fmla="*/ 448732 h 2387600"/>
              <a:gd name="connsiteX23" fmla="*/ 1735666 w 1850669"/>
              <a:gd name="connsiteY23" fmla="*/ 0 h 2387600"/>
              <a:gd name="connsiteX24" fmla="*/ 1617132 w 1850669"/>
              <a:gd name="connsiteY24" fmla="*/ 84667 h 2387600"/>
              <a:gd name="connsiteX25" fmla="*/ 1523999 w 1850669"/>
              <a:gd name="connsiteY25" fmla="*/ 67733 h 2387600"/>
              <a:gd name="connsiteX26" fmla="*/ 1422399 w 1850669"/>
              <a:gd name="connsiteY26" fmla="*/ 160867 h 2387600"/>
              <a:gd name="connsiteX27" fmla="*/ 1363132 w 1850669"/>
              <a:gd name="connsiteY27" fmla="*/ 262467 h 2387600"/>
              <a:gd name="connsiteX28" fmla="*/ 1185332 w 1850669"/>
              <a:gd name="connsiteY28" fmla="*/ 270933 h 2387600"/>
              <a:gd name="connsiteX29" fmla="*/ 1100666 w 1850669"/>
              <a:gd name="connsiteY29" fmla="*/ 364067 h 2387600"/>
              <a:gd name="connsiteX30" fmla="*/ 1015999 w 1850669"/>
              <a:gd name="connsiteY30" fmla="*/ 423333 h 2387600"/>
              <a:gd name="connsiteX31" fmla="*/ 761999 w 1850669"/>
              <a:gd name="connsiteY31" fmla="*/ 372533 h 2387600"/>
              <a:gd name="connsiteX32" fmla="*/ 550332 w 1850669"/>
              <a:gd name="connsiteY32" fmla="*/ 220133 h 2387600"/>
              <a:gd name="connsiteX33" fmla="*/ 431799 w 1850669"/>
              <a:gd name="connsiteY33" fmla="*/ 0 h 2387600"/>
              <a:gd name="connsiteX0" fmla="*/ 431799 w 1989666"/>
              <a:gd name="connsiteY0" fmla="*/ 0 h 2387600"/>
              <a:gd name="connsiteX1" fmla="*/ 423332 w 1989666"/>
              <a:gd name="connsiteY1" fmla="*/ 304800 h 2387600"/>
              <a:gd name="connsiteX2" fmla="*/ 126999 w 1989666"/>
              <a:gd name="connsiteY2" fmla="*/ 457200 h 2387600"/>
              <a:gd name="connsiteX3" fmla="*/ 0 w 1989666"/>
              <a:gd name="connsiteY3" fmla="*/ 677333 h 2387600"/>
              <a:gd name="connsiteX4" fmla="*/ 186265 w 1989666"/>
              <a:gd name="connsiteY4" fmla="*/ 1007533 h 2387600"/>
              <a:gd name="connsiteX5" fmla="*/ 118533 w 1989666"/>
              <a:gd name="connsiteY5" fmla="*/ 1303867 h 2387600"/>
              <a:gd name="connsiteX6" fmla="*/ 42332 w 1989666"/>
              <a:gd name="connsiteY6" fmla="*/ 1473200 h 2387600"/>
              <a:gd name="connsiteX7" fmla="*/ 250469 w 1989666"/>
              <a:gd name="connsiteY7" fmla="*/ 1608667 h 2387600"/>
              <a:gd name="connsiteX8" fmla="*/ 330199 w 1989666"/>
              <a:gd name="connsiteY8" fmla="*/ 2057400 h 2387600"/>
              <a:gd name="connsiteX9" fmla="*/ 491066 w 1989666"/>
              <a:gd name="connsiteY9" fmla="*/ 2302933 h 2387600"/>
              <a:gd name="connsiteX10" fmla="*/ 905933 w 1989666"/>
              <a:gd name="connsiteY10" fmla="*/ 2387600 h 2387600"/>
              <a:gd name="connsiteX11" fmla="*/ 1134532 w 1989666"/>
              <a:gd name="connsiteY11" fmla="*/ 2260600 h 2387600"/>
              <a:gd name="connsiteX12" fmla="*/ 1185332 w 1989666"/>
              <a:gd name="connsiteY12" fmla="*/ 2159000 h 2387600"/>
              <a:gd name="connsiteX13" fmla="*/ 1401935 w 1989666"/>
              <a:gd name="connsiteY13" fmla="*/ 1972732 h 2387600"/>
              <a:gd name="connsiteX14" fmla="*/ 1329266 w 1989666"/>
              <a:gd name="connsiteY14" fmla="*/ 1735667 h 2387600"/>
              <a:gd name="connsiteX15" fmla="*/ 1337732 w 1989666"/>
              <a:gd name="connsiteY15" fmla="*/ 1507067 h 2387600"/>
              <a:gd name="connsiteX16" fmla="*/ 1185333 w 1989666"/>
              <a:gd name="connsiteY16" fmla="*/ 1312333 h 2387600"/>
              <a:gd name="connsiteX17" fmla="*/ 1253066 w 1989666"/>
              <a:gd name="connsiteY17" fmla="*/ 1159934 h 2387600"/>
              <a:gd name="connsiteX18" fmla="*/ 1193800 w 1989666"/>
              <a:gd name="connsiteY18" fmla="*/ 1075267 h 2387600"/>
              <a:gd name="connsiteX19" fmla="*/ 1380065 w 1989666"/>
              <a:gd name="connsiteY19" fmla="*/ 922867 h 2387600"/>
              <a:gd name="connsiteX20" fmla="*/ 1507065 w 1989666"/>
              <a:gd name="connsiteY20" fmla="*/ 922867 h 2387600"/>
              <a:gd name="connsiteX21" fmla="*/ 1672869 w 1989666"/>
              <a:gd name="connsiteY21" fmla="*/ 685799 h 2387600"/>
              <a:gd name="connsiteX22" fmla="*/ 1850669 w 1989666"/>
              <a:gd name="connsiteY22" fmla="*/ 448732 h 2387600"/>
              <a:gd name="connsiteX23" fmla="*/ 1989666 w 1989666"/>
              <a:gd name="connsiteY23" fmla="*/ 508000 h 2387600"/>
              <a:gd name="connsiteX24" fmla="*/ 1617132 w 1989666"/>
              <a:gd name="connsiteY24" fmla="*/ 84667 h 2387600"/>
              <a:gd name="connsiteX25" fmla="*/ 1523999 w 1989666"/>
              <a:gd name="connsiteY25" fmla="*/ 67733 h 2387600"/>
              <a:gd name="connsiteX26" fmla="*/ 1422399 w 1989666"/>
              <a:gd name="connsiteY26" fmla="*/ 160867 h 2387600"/>
              <a:gd name="connsiteX27" fmla="*/ 1363132 w 1989666"/>
              <a:gd name="connsiteY27" fmla="*/ 262467 h 2387600"/>
              <a:gd name="connsiteX28" fmla="*/ 1185332 w 1989666"/>
              <a:gd name="connsiteY28" fmla="*/ 270933 h 2387600"/>
              <a:gd name="connsiteX29" fmla="*/ 1100666 w 1989666"/>
              <a:gd name="connsiteY29" fmla="*/ 364067 h 2387600"/>
              <a:gd name="connsiteX30" fmla="*/ 1015999 w 1989666"/>
              <a:gd name="connsiteY30" fmla="*/ 423333 h 2387600"/>
              <a:gd name="connsiteX31" fmla="*/ 761999 w 1989666"/>
              <a:gd name="connsiteY31" fmla="*/ 372533 h 2387600"/>
              <a:gd name="connsiteX32" fmla="*/ 550332 w 1989666"/>
              <a:gd name="connsiteY32" fmla="*/ 220133 h 2387600"/>
              <a:gd name="connsiteX33" fmla="*/ 431799 w 1989666"/>
              <a:gd name="connsiteY33" fmla="*/ 0 h 2387600"/>
              <a:gd name="connsiteX0" fmla="*/ 431799 w 2198090"/>
              <a:gd name="connsiteY0" fmla="*/ 0 h 2387600"/>
              <a:gd name="connsiteX1" fmla="*/ 423332 w 2198090"/>
              <a:gd name="connsiteY1" fmla="*/ 304800 h 2387600"/>
              <a:gd name="connsiteX2" fmla="*/ 126999 w 2198090"/>
              <a:gd name="connsiteY2" fmla="*/ 457200 h 2387600"/>
              <a:gd name="connsiteX3" fmla="*/ 0 w 2198090"/>
              <a:gd name="connsiteY3" fmla="*/ 677333 h 2387600"/>
              <a:gd name="connsiteX4" fmla="*/ 186265 w 2198090"/>
              <a:gd name="connsiteY4" fmla="*/ 1007533 h 2387600"/>
              <a:gd name="connsiteX5" fmla="*/ 118533 w 2198090"/>
              <a:gd name="connsiteY5" fmla="*/ 1303867 h 2387600"/>
              <a:gd name="connsiteX6" fmla="*/ 42332 w 2198090"/>
              <a:gd name="connsiteY6" fmla="*/ 1473200 h 2387600"/>
              <a:gd name="connsiteX7" fmla="*/ 250469 w 2198090"/>
              <a:gd name="connsiteY7" fmla="*/ 1608667 h 2387600"/>
              <a:gd name="connsiteX8" fmla="*/ 330199 w 2198090"/>
              <a:gd name="connsiteY8" fmla="*/ 2057400 h 2387600"/>
              <a:gd name="connsiteX9" fmla="*/ 491066 w 2198090"/>
              <a:gd name="connsiteY9" fmla="*/ 2302933 h 2387600"/>
              <a:gd name="connsiteX10" fmla="*/ 905933 w 2198090"/>
              <a:gd name="connsiteY10" fmla="*/ 2387600 h 2387600"/>
              <a:gd name="connsiteX11" fmla="*/ 1134532 w 2198090"/>
              <a:gd name="connsiteY11" fmla="*/ 2260600 h 2387600"/>
              <a:gd name="connsiteX12" fmla="*/ 1185332 w 2198090"/>
              <a:gd name="connsiteY12" fmla="*/ 2159000 h 2387600"/>
              <a:gd name="connsiteX13" fmla="*/ 1401935 w 2198090"/>
              <a:gd name="connsiteY13" fmla="*/ 1972732 h 2387600"/>
              <a:gd name="connsiteX14" fmla="*/ 1329266 w 2198090"/>
              <a:gd name="connsiteY14" fmla="*/ 1735667 h 2387600"/>
              <a:gd name="connsiteX15" fmla="*/ 1337732 w 2198090"/>
              <a:gd name="connsiteY15" fmla="*/ 1507067 h 2387600"/>
              <a:gd name="connsiteX16" fmla="*/ 1185333 w 2198090"/>
              <a:gd name="connsiteY16" fmla="*/ 1312333 h 2387600"/>
              <a:gd name="connsiteX17" fmla="*/ 1253066 w 2198090"/>
              <a:gd name="connsiteY17" fmla="*/ 1159934 h 2387600"/>
              <a:gd name="connsiteX18" fmla="*/ 1193800 w 2198090"/>
              <a:gd name="connsiteY18" fmla="*/ 1075267 h 2387600"/>
              <a:gd name="connsiteX19" fmla="*/ 1380065 w 2198090"/>
              <a:gd name="connsiteY19" fmla="*/ 922867 h 2387600"/>
              <a:gd name="connsiteX20" fmla="*/ 1507065 w 2198090"/>
              <a:gd name="connsiteY20" fmla="*/ 922867 h 2387600"/>
              <a:gd name="connsiteX21" fmla="*/ 1672869 w 2198090"/>
              <a:gd name="connsiteY21" fmla="*/ 685799 h 2387600"/>
              <a:gd name="connsiteX22" fmla="*/ 1850669 w 2198090"/>
              <a:gd name="connsiteY22" fmla="*/ 448732 h 2387600"/>
              <a:gd name="connsiteX23" fmla="*/ 1989666 w 2198090"/>
              <a:gd name="connsiteY23" fmla="*/ 508000 h 2387600"/>
              <a:gd name="connsiteX24" fmla="*/ 2189334 w 2198090"/>
              <a:gd name="connsiteY24" fmla="*/ 338666 h 2387600"/>
              <a:gd name="connsiteX25" fmla="*/ 1617132 w 2198090"/>
              <a:gd name="connsiteY25" fmla="*/ 84667 h 2387600"/>
              <a:gd name="connsiteX26" fmla="*/ 1523999 w 2198090"/>
              <a:gd name="connsiteY26" fmla="*/ 67733 h 2387600"/>
              <a:gd name="connsiteX27" fmla="*/ 1422399 w 2198090"/>
              <a:gd name="connsiteY27" fmla="*/ 160867 h 2387600"/>
              <a:gd name="connsiteX28" fmla="*/ 1363132 w 2198090"/>
              <a:gd name="connsiteY28" fmla="*/ 262467 h 2387600"/>
              <a:gd name="connsiteX29" fmla="*/ 1185332 w 2198090"/>
              <a:gd name="connsiteY29" fmla="*/ 270933 h 2387600"/>
              <a:gd name="connsiteX30" fmla="*/ 1100666 w 2198090"/>
              <a:gd name="connsiteY30" fmla="*/ 364067 h 2387600"/>
              <a:gd name="connsiteX31" fmla="*/ 1015999 w 2198090"/>
              <a:gd name="connsiteY31" fmla="*/ 423333 h 2387600"/>
              <a:gd name="connsiteX32" fmla="*/ 761999 w 2198090"/>
              <a:gd name="connsiteY32" fmla="*/ 372533 h 2387600"/>
              <a:gd name="connsiteX33" fmla="*/ 550332 w 2198090"/>
              <a:gd name="connsiteY33" fmla="*/ 220133 h 2387600"/>
              <a:gd name="connsiteX34" fmla="*/ 431799 w 2198090"/>
              <a:gd name="connsiteY34" fmla="*/ 0 h 2387600"/>
              <a:gd name="connsiteX0" fmla="*/ 431799 w 2464015"/>
              <a:gd name="connsiteY0" fmla="*/ 0 h 2387600"/>
              <a:gd name="connsiteX1" fmla="*/ 423332 w 2464015"/>
              <a:gd name="connsiteY1" fmla="*/ 304800 h 2387600"/>
              <a:gd name="connsiteX2" fmla="*/ 126999 w 2464015"/>
              <a:gd name="connsiteY2" fmla="*/ 457200 h 2387600"/>
              <a:gd name="connsiteX3" fmla="*/ 0 w 2464015"/>
              <a:gd name="connsiteY3" fmla="*/ 677333 h 2387600"/>
              <a:gd name="connsiteX4" fmla="*/ 186265 w 2464015"/>
              <a:gd name="connsiteY4" fmla="*/ 1007533 h 2387600"/>
              <a:gd name="connsiteX5" fmla="*/ 118533 w 2464015"/>
              <a:gd name="connsiteY5" fmla="*/ 1303867 h 2387600"/>
              <a:gd name="connsiteX6" fmla="*/ 42332 w 2464015"/>
              <a:gd name="connsiteY6" fmla="*/ 1473200 h 2387600"/>
              <a:gd name="connsiteX7" fmla="*/ 250469 w 2464015"/>
              <a:gd name="connsiteY7" fmla="*/ 1608667 h 2387600"/>
              <a:gd name="connsiteX8" fmla="*/ 330199 w 2464015"/>
              <a:gd name="connsiteY8" fmla="*/ 2057400 h 2387600"/>
              <a:gd name="connsiteX9" fmla="*/ 491066 w 2464015"/>
              <a:gd name="connsiteY9" fmla="*/ 2302933 h 2387600"/>
              <a:gd name="connsiteX10" fmla="*/ 905933 w 2464015"/>
              <a:gd name="connsiteY10" fmla="*/ 2387600 h 2387600"/>
              <a:gd name="connsiteX11" fmla="*/ 1134532 w 2464015"/>
              <a:gd name="connsiteY11" fmla="*/ 2260600 h 2387600"/>
              <a:gd name="connsiteX12" fmla="*/ 1185332 w 2464015"/>
              <a:gd name="connsiteY12" fmla="*/ 2159000 h 2387600"/>
              <a:gd name="connsiteX13" fmla="*/ 1401935 w 2464015"/>
              <a:gd name="connsiteY13" fmla="*/ 1972732 h 2387600"/>
              <a:gd name="connsiteX14" fmla="*/ 1329266 w 2464015"/>
              <a:gd name="connsiteY14" fmla="*/ 1735667 h 2387600"/>
              <a:gd name="connsiteX15" fmla="*/ 1337732 w 2464015"/>
              <a:gd name="connsiteY15" fmla="*/ 1507067 h 2387600"/>
              <a:gd name="connsiteX16" fmla="*/ 1185333 w 2464015"/>
              <a:gd name="connsiteY16" fmla="*/ 1312333 h 2387600"/>
              <a:gd name="connsiteX17" fmla="*/ 1253066 w 2464015"/>
              <a:gd name="connsiteY17" fmla="*/ 1159934 h 2387600"/>
              <a:gd name="connsiteX18" fmla="*/ 1193800 w 2464015"/>
              <a:gd name="connsiteY18" fmla="*/ 1075267 h 2387600"/>
              <a:gd name="connsiteX19" fmla="*/ 1380065 w 2464015"/>
              <a:gd name="connsiteY19" fmla="*/ 922867 h 2387600"/>
              <a:gd name="connsiteX20" fmla="*/ 1507065 w 2464015"/>
              <a:gd name="connsiteY20" fmla="*/ 922867 h 2387600"/>
              <a:gd name="connsiteX21" fmla="*/ 1672869 w 2464015"/>
              <a:gd name="connsiteY21" fmla="*/ 685799 h 2387600"/>
              <a:gd name="connsiteX22" fmla="*/ 1850669 w 2464015"/>
              <a:gd name="connsiteY22" fmla="*/ 448732 h 2387600"/>
              <a:gd name="connsiteX23" fmla="*/ 1989666 w 2464015"/>
              <a:gd name="connsiteY23" fmla="*/ 508000 h 2387600"/>
              <a:gd name="connsiteX24" fmla="*/ 2189334 w 2464015"/>
              <a:gd name="connsiteY24" fmla="*/ 338666 h 2387600"/>
              <a:gd name="connsiteX25" fmla="*/ 2451801 w 2464015"/>
              <a:gd name="connsiteY25" fmla="*/ 482599 h 2387600"/>
              <a:gd name="connsiteX26" fmla="*/ 1617132 w 2464015"/>
              <a:gd name="connsiteY26" fmla="*/ 84667 h 2387600"/>
              <a:gd name="connsiteX27" fmla="*/ 1523999 w 2464015"/>
              <a:gd name="connsiteY27" fmla="*/ 67733 h 2387600"/>
              <a:gd name="connsiteX28" fmla="*/ 1422399 w 2464015"/>
              <a:gd name="connsiteY28" fmla="*/ 160867 h 2387600"/>
              <a:gd name="connsiteX29" fmla="*/ 1363132 w 2464015"/>
              <a:gd name="connsiteY29" fmla="*/ 262467 h 2387600"/>
              <a:gd name="connsiteX30" fmla="*/ 1185332 w 2464015"/>
              <a:gd name="connsiteY30" fmla="*/ 270933 h 2387600"/>
              <a:gd name="connsiteX31" fmla="*/ 1100666 w 2464015"/>
              <a:gd name="connsiteY31" fmla="*/ 364067 h 2387600"/>
              <a:gd name="connsiteX32" fmla="*/ 1015999 w 2464015"/>
              <a:gd name="connsiteY32" fmla="*/ 423333 h 2387600"/>
              <a:gd name="connsiteX33" fmla="*/ 761999 w 2464015"/>
              <a:gd name="connsiteY33" fmla="*/ 372533 h 2387600"/>
              <a:gd name="connsiteX34" fmla="*/ 550332 w 2464015"/>
              <a:gd name="connsiteY34" fmla="*/ 220133 h 2387600"/>
              <a:gd name="connsiteX35" fmla="*/ 431799 w 2464015"/>
              <a:gd name="connsiteY35" fmla="*/ 0 h 2387600"/>
              <a:gd name="connsiteX0" fmla="*/ 431799 w 2734732"/>
              <a:gd name="connsiteY0" fmla="*/ 0 h 2387600"/>
              <a:gd name="connsiteX1" fmla="*/ 423332 w 2734732"/>
              <a:gd name="connsiteY1" fmla="*/ 304800 h 2387600"/>
              <a:gd name="connsiteX2" fmla="*/ 126999 w 2734732"/>
              <a:gd name="connsiteY2" fmla="*/ 457200 h 2387600"/>
              <a:gd name="connsiteX3" fmla="*/ 0 w 2734732"/>
              <a:gd name="connsiteY3" fmla="*/ 677333 h 2387600"/>
              <a:gd name="connsiteX4" fmla="*/ 186265 w 2734732"/>
              <a:gd name="connsiteY4" fmla="*/ 1007533 h 2387600"/>
              <a:gd name="connsiteX5" fmla="*/ 118533 w 2734732"/>
              <a:gd name="connsiteY5" fmla="*/ 1303867 h 2387600"/>
              <a:gd name="connsiteX6" fmla="*/ 42332 w 2734732"/>
              <a:gd name="connsiteY6" fmla="*/ 1473200 h 2387600"/>
              <a:gd name="connsiteX7" fmla="*/ 250469 w 2734732"/>
              <a:gd name="connsiteY7" fmla="*/ 1608667 h 2387600"/>
              <a:gd name="connsiteX8" fmla="*/ 330199 w 2734732"/>
              <a:gd name="connsiteY8" fmla="*/ 2057400 h 2387600"/>
              <a:gd name="connsiteX9" fmla="*/ 491066 w 2734732"/>
              <a:gd name="connsiteY9" fmla="*/ 2302933 h 2387600"/>
              <a:gd name="connsiteX10" fmla="*/ 905933 w 2734732"/>
              <a:gd name="connsiteY10" fmla="*/ 2387600 h 2387600"/>
              <a:gd name="connsiteX11" fmla="*/ 1134532 w 2734732"/>
              <a:gd name="connsiteY11" fmla="*/ 2260600 h 2387600"/>
              <a:gd name="connsiteX12" fmla="*/ 1185332 w 2734732"/>
              <a:gd name="connsiteY12" fmla="*/ 2159000 h 2387600"/>
              <a:gd name="connsiteX13" fmla="*/ 1401935 w 2734732"/>
              <a:gd name="connsiteY13" fmla="*/ 1972732 h 2387600"/>
              <a:gd name="connsiteX14" fmla="*/ 1329266 w 2734732"/>
              <a:gd name="connsiteY14" fmla="*/ 1735667 h 2387600"/>
              <a:gd name="connsiteX15" fmla="*/ 1337732 w 2734732"/>
              <a:gd name="connsiteY15" fmla="*/ 1507067 h 2387600"/>
              <a:gd name="connsiteX16" fmla="*/ 1185333 w 2734732"/>
              <a:gd name="connsiteY16" fmla="*/ 1312333 h 2387600"/>
              <a:gd name="connsiteX17" fmla="*/ 1253066 w 2734732"/>
              <a:gd name="connsiteY17" fmla="*/ 1159934 h 2387600"/>
              <a:gd name="connsiteX18" fmla="*/ 1193800 w 2734732"/>
              <a:gd name="connsiteY18" fmla="*/ 1075267 h 2387600"/>
              <a:gd name="connsiteX19" fmla="*/ 1380065 w 2734732"/>
              <a:gd name="connsiteY19" fmla="*/ 922867 h 2387600"/>
              <a:gd name="connsiteX20" fmla="*/ 1507065 w 2734732"/>
              <a:gd name="connsiteY20" fmla="*/ 922867 h 2387600"/>
              <a:gd name="connsiteX21" fmla="*/ 1672869 w 2734732"/>
              <a:gd name="connsiteY21" fmla="*/ 685799 h 2387600"/>
              <a:gd name="connsiteX22" fmla="*/ 1850669 w 2734732"/>
              <a:gd name="connsiteY22" fmla="*/ 448732 h 2387600"/>
              <a:gd name="connsiteX23" fmla="*/ 1989666 w 2734732"/>
              <a:gd name="connsiteY23" fmla="*/ 508000 h 2387600"/>
              <a:gd name="connsiteX24" fmla="*/ 2189334 w 2734732"/>
              <a:gd name="connsiteY24" fmla="*/ 338666 h 2387600"/>
              <a:gd name="connsiteX25" fmla="*/ 2451801 w 2734732"/>
              <a:gd name="connsiteY25" fmla="*/ 482599 h 2387600"/>
              <a:gd name="connsiteX26" fmla="*/ 2734732 w 2734732"/>
              <a:gd name="connsiteY26" fmla="*/ 508000 h 2387600"/>
              <a:gd name="connsiteX27" fmla="*/ 1523999 w 2734732"/>
              <a:gd name="connsiteY27" fmla="*/ 67733 h 2387600"/>
              <a:gd name="connsiteX28" fmla="*/ 1422399 w 2734732"/>
              <a:gd name="connsiteY28" fmla="*/ 160867 h 2387600"/>
              <a:gd name="connsiteX29" fmla="*/ 1363132 w 2734732"/>
              <a:gd name="connsiteY29" fmla="*/ 262467 h 2387600"/>
              <a:gd name="connsiteX30" fmla="*/ 1185332 w 2734732"/>
              <a:gd name="connsiteY30" fmla="*/ 270933 h 2387600"/>
              <a:gd name="connsiteX31" fmla="*/ 1100666 w 2734732"/>
              <a:gd name="connsiteY31" fmla="*/ 364067 h 2387600"/>
              <a:gd name="connsiteX32" fmla="*/ 1015999 w 2734732"/>
              <a:gd name="connsiteY32" fmla="*/ 423333 h 2387600"/>
              <a:gd name="connsiteX33" fmla="*/ 761999 w 2734732"/>
              <a:gd name="connsiteY33" fmla="*/ 372533 h 2387600"/>
              <a:gd name="connsiteX34" fmla="*/ 550332 w 2734732"/>
              <a:gd name="connsiteY34" fmla="*/ 220133 h 2387600"/>
              <a:gd name="connsiteX35" fmla="*/ 431799 w 2734732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1422399 w 3047999"/>
              <a:gd name="connsiteY28" fmla="*/ 160867 h 2387600"/>
              <a:gd name="connsiteX29" fmla="*/ 1363132 w 3047999"/>
              <a:gd name="connsiteY29" fmla="*/ 262467 h 2387600"/>
              <a:gd name="connsiteX30" fmla="*/ 1185332 w 3047999"/>
              <a:gd name="connsiteY30" fmla="*/ 270933 h 2387600"/>
              <a:gd name="connsiteX31" fmla="*/ 1100666 w 3047999"/>
              <a:gd name="connsiteY31" fmla="*/ 3640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1363132 w 3047999"/>
              <a:gd name="connsiteY29" fmla="*/ 262467 h 2387600"/>
              <a:gd name="connsiteX30" fmla="*/ 1185332 w 3047999"/>
              <a:gd name="connsiteY30" fmla="*/ 270933 h 2387600"/>
              <a:gd name="connsiteX31" fmla="*/ 1100666 w 3047999"/>
              <a:gd name="connsiteY31" fmla="*/ 3640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185332 w 3047999"/>
              <a:gd name="connsiteY30" fmla="*/ 270933 h 2387600"/>
              <a:gd name="connsiteX31" fmla="*/ 1100666 w 3047999"/>
              <a:gd name="connsiteY31" fmla="*/ 3640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100666 w 3047999"/>
              <a:gd name="connsiteY31" fmla="*/ 3640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354666 w 3047999"/>
              <a:gd name="connsiteY31" fmla="*/ 4402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354666 w 3047999"/>
              <a:gd name="connsiteY31" fmla="*/ 440267 h 2387600"/>
              <a:gd name="connsiteX32" fmla="*/ 1041399 w 3047999"/>
              <a:gd name="connsiteY32" fmla="*/ 5757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354666 w 3047999"/>
              <a:gd name="connsiteY31" fmla="*/ 440267 h 2387600"/>
              <a:gd name="connsiteX32" fmla="*/ 1041399 w 3047999"/>
              <a:gd name="connsiteY32" fmla="*/ 575733 h 2387600"/>
              <a:gd name="connsiteX33" fmla="*/ 651932 w 3047999"/>
              <a:gd name="connsiteY33" fmla="*/ 457199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354666 w 3047999"/>
              <a:gd name="connsiteY31" fmla="*/ 440267 h 2387600"/>
              <a:gd name="connsiteX32" fmla="*/ 1041399 w 3047999"/>
              <a:gd name="connsiteY32" fmla="*/ 575733 h 2387600"/>
              <a:gd name="connsiteX33" fmla="*/ 651932 w 3047999"/>
              <a:gd name="connsiteY33" fmla="*/ 457199 h 2387600"/>
              <a:gd name="connsiteX34" fmla="*/ 584199 w 3047999"/>
              <a:gd name="connsiteY34" fmla="*/ 220133 h 2387600"/>
              <a:gd name="connsiteX35" fmla="*/ 431799 w 3047999"/>
              <a:gd name="connsiteY35" fmla="*/ 0 h 2387600"/>
              <a:gd name="connsiteX0" fmla="*/ 491066 w 3047999"/>
              <a:gd name="connsiteY0" fmla="*/ 0 h 2421467"/>
              <a:gd name="connsiteX1" fmla="*/ 423332 w 3047999"/>
              <a:gd name="connsiteY1" fmla="*/ 338667 h 2421467"/>
              <a:gd name="connsiteX2" fmla="*/ 126999 w 3047999"/>
              <a:gd name="connsiteY2" fmla="*/ 491067 h 2421467"/>
              <a:gd name="connsiteX3" fmla="*/ 0 w 3047999"/>
              <a:gd name="connsiteY3" fmla="*/ 711200 h 2421467"/>
              <a:gd name="connsiteX4" fmla="*/ 186265 w 3047999"/>
              <a:gd name="connsiteY4" fmla="*/ 1041400 h 2421467"/>
              <a:gd name="connsiteX5" fmla="*/ 118533 w 3047999"/>
              <a:gd name="connsiteY5" fmla="*/ 1337734 h 2421467"/>
              <a:gd name="connsiteX6" fmla="*/ 42332 w 3047999"/>
              <a:gd name="connsiteY6" fmla="*/ 1507067 h 2421467"/>
              <a:gd name="connsiteX7" fmla="*/ 250469 w 3047999"/>
              <a:gd name="connsiteY7" fmla="*/ 1642534 h 2421467"/>
              <a:gd name="connsiteX8" fmla="*/ 330199 w 3047999"/>
              <a:gd name="connsiteY8" fmla="*/ 2091267 h 2421467"/>
              <a:gd name="connsiteX9" fmla="*/ 491066 w 3047999"/>
              <a:gd name="connsiteY9" fmla="*/ 2336800 h 2421467"/>
              <a:gd name="connsiteX10" fmla="*/ 905933 w 3047999"/>
              <a:gd name="connsiteY10" fmla="*/ 2421467 h 2421467"/>
              <a:gd name="connsiteX11" fmla="*/ 1134532 w 3047999"/>
              <a:gd name="connsiteY11" fmla="*/ 2294467 h 2421467"/>
              <a:gd name="connsiteX12" fmla="*/ 1185332 w 3047999"/>
              <a:gd name="connsiteY12" fmla="*/ 2192867 h 2421467"/>
              <a:gd name="connsiteX13" fmla="*/ 1401935 w 3047999"/>
              <a:gd name="connsiteY13" fmla="*/ 2006599 h 2421467"/>
              <a:gd name="connsiteX14" fmla="*/ 1329266 w 3047999"/>
              <a:gd name="connsiteY14" fmla="*/ 1769534 h 2421467"/>
              <a:gd name="connsiteX15" fmla="*/ 1337732 w 3047999"/>
              <a:gd name="connsiteY15" fmla="*/ 1540934 h 2421467"/>
              <a:gd name="connsiteX16" fmla="*/ 1185333 w 3047999"/>
              <a:gd name="connsiteY16" fmla="*/ 1346200 h 2421467"/>
              <a:gd name="connsiteX17" fmla="*/ 1253066 w 3047999"/>
              <a:gd name="connsiteY17" fmla="*/ 1193801 h 2421467"/>
              <a:gd name="connsiteX18" fmla="*/ 1193800 w 3047999"/>
              <a:gd name="connsiteY18" fmla="*/ 1109134 h 2421467"/>
              <a:gd name="connsiteX19" fmla="*/ 1380065 w 3047999"/>
              <a:gd name="connsiteY19" fmla="*/ 956734 h 2421467"/>
              <a:gd name="connsiteX20" fmla="*/ 1507065 w 3047999"/>
              <a:gd name="connsiteY20" fmla="*/ 956734 h 2421467"/>
              <a:gd name="connsiteX21" fmla="*/ 1672869 w 3047999"/>
              <a:gd name="connsiteY21" fmla="*/ 719666 h 2421467"/>
              <a:gd name="connsiteX22" fmla="*/ 1850669 w 3047999"/>
              <a:gd name="connsiteY22" fmla="*/ 482599 h 2421467"/>
              <a:gd name="connsiteX23" fmla="*/ 1989666 w 3047999"/>
              <a:gd name="connsiteY23" fmla="*/ 541867 h 2421467"/>
              <a:gd name="connsiteX24" fmla="*/ 2189334 w 3047999"/>
              <a:gd name="connsiteY24" fmla="*/ 372533 h 2421467"/>
              <a:gd name="connsiteX25" fmla="*/ 2451801 w 3047999"/>
              <a:gd name="connsiteY25" fmla="*/ 516466 h 2421467"/>
              <a:gd name="connsiteX26" fmla="*/ 2734732 w 3047999"/>
              <a:gd name="connsiteY26" fmla="*/ 541867 h 2421467"/>
              <a:gd name="connsiteX27" fmla="*/ 3047999 w 3047999"/>
              <a:gd name="connsiteY27" fmla="*/ 491067 h 2421467"/>
              <a:gd name="connsiteX28" fmla="*/ 2412999 w 3047999"/>
              <a:gd name="connsiteY28" fmla="*/ 245534 h 2421467"/>
              <a:gd name="connsiteX29" fmla="*/ 2006599 w 3047999"/>
              <a:gd name="connsiteY29" fmla="*/ 93134 h 2421467"/>
              <a:gd name="connsiteX30" fmla="*/ 1718732 w 3047999"/>
              <a:gd name="connsiteY30" fmla="*/ 194733 h 2421467"/>
              <a:gd name="connsiteX31" fmla="*/ 1354666 w 3047999"/>
              <a:gd name="connsiteY31" fmla="*/ 474134 h 2421467"/>
              <a:gd name="connsiteX32" fmla="*/ 1041399 w 3047999"/>
              <a:gd name="connsiteY32" fmla="*/ 609600 h 2421467"/>
              <a:gd name="connsiteX33" fmla="*/ 651932 w 3047999"/>
              <a:gd name="connsiteY33" fmla="*/ 491066 h 2421467"/>
              <a:gd name="connsiteX34" fmla="*/ 584199 w 3047999"/>
              <a:gd name="connsiteY34" fmla="*/ 254000 h 2421467"/>
              <a:gd name="connsiteX35" fmla="*/ 491066 w 3047999"/>
              <a:gd name="connsiteY35" fmla="*/ 0 h 2421467"/>
              <a:gd name="connsiteX0" fmla="*/ 491066 w 3047999"/>
              <a:gd name="connsiteY0" fmla="*/ 0 h 2421467"/>
              <a:gd name="connsiteX1" fmla="*/ 423332 w 3047999"/>
              <a:gd name="connsiteY1" fmla="*/ 338667 h 2421467"/>
              <a:gd name="connsiteX2" fmla="*/ 126999 w 3047999"/>
              <a:gd name="connsiteY2" fmla="*/ 491067 h 2421467"/>
              <a:gd name="connsiteX3" fmla="*/ 0 w 3047999"/>
              <a:gd name="connsiteY3" fmla="*/ 711200 h 2421467"/>
              <a:gd name="connsiteX4" fmla="*/ 186265 w 3047999"/>
              <a:gd name="connsiteY4" fmla="*/ 1041400 h 2421467"/>
              <a:gd name="connsiteX5" fmla="*/ 118533 w 3047999"/>
              <a:gd name="connsiteY5" fmla="*/ 1337734 h 2421467"/>
              <a:gd name="connsiteX6" fmla="*/ 42332 w 3047999"/>
              <a:gd name="connsiteY6" fmla="*/ 1507067 h 2421467"/>
              <a:gd name="connsiteX7" fmla="*/ 250469 w 3047999"/>
              <a:gd name="connsiteY7" fmla="*/ 1642534 h 2421467"/>
              <a:gd name="connsiteX8" fmla="*/ 330199 w 3047999"/>
              <a:gd name="connsiteY8" fmla="*/ 2091267 h 2421467"/>
              <a:gd name="connsiteX9" fmla="*/ 491066 w 3047999"/>
              <a:gd name="connsiteY9" fmla="*/ 2336800 h 2421467"/>
              <a:gd name="connsiteX10" fmla="*/ 905933 w 3047999"/>
              <a:gd name="connsiteY10" fmla="*/ 2421467 h 2421467"/>
              <a:gd name="connsiteX11" fmla="*/ 1134532 w 3047999"/>
              <a:gd name="connsiteY11" fmla="*/ 2294467 h 2421467"/>
              <a:gd name="connsiteX12" fmla="*/ 1185332 w 3047999"/>
              <a:gd name="connsiteY12" fmla="*/ 2192867 h 2421467"/>
              <a:gd name="connsiteX13" fmla="*/ 1401935 w 3047999"/>
              <a:gd name="connsiteY13" fmla="*/ 2006599 h 2421467"/>
              <a:gd name="connsiteX14" fmla="*/ 1329266 w 3047999"/>
              <a:gd name="connsiteY14" fmla="*/ 1769534 h 2421467"/>
              <a:gd name="connsiteX15" fmla="*/ 1337732 w 3047999"/>
              <a:gd name="connsiteY15" fmla="*/ 1540934 h 2421467"/>
              <a:gd name="connsiteX16" fmla="*/ 1185333 w 3047999"/>
              <a:gd name="connsiteY16" fmla="*/ 1346200 h 2421467"/>
              <a:gd name="connsiteX17" fmla="*/ 1253066 w 3047999"/>
              <a:gd name="connsiteY17" fmla="*/ 1193801 h 2421467"/>
              <a:gd name="connsiteX18" fmla="*/ 1193800 w 3047999"/>
              <a:gd name="connsiteY18" fmla="*/ 1109134 h 2421467"/>
              <a:gd name="connsiteX19" fmla="*/ 1380065 w 3047999"/>
              <a:gd name="connsiteY19" fmla="*/ 956734 h 2421467"/>
              <a:gd name="connsiteX20" fmla="*/ 1507065 w 3047999"/>
              <a:gd name="connsiteY20" fmla="*/ 956734 h 2421467"/>
              <a:gd name="connsiteX21" fmla="*/ 1672869 w 3047999"/>
              <a:gd name="connsiteY21" fmla="*/ 719666 h 2421467"/>
              <a:gd name="connsiteX22" fmla="*/ 1850669 w 3047999"/>
              <a:gd name="connsiteY22" fmla="*/ 482599 h 2421467"/>
              <a:gd name="connsiteX23" fmla="*/ 1989666 w 3047999"/>
              <a:gd name="connsiteY23" fmla="*/ 541867 h 2421467"/>
              <a:gd name="connsiteX24" fmla="*/ 2189334 w 3047999"/>
              <a:gd name="connsiteY24" fmla="*/ 372533 h 2421467"/>
              <a:gd name="connsiteX25" fmla="*/ 2451801 w 3047999"/>
              <a:gd name="connsiteY25" fmla="*/ 516466 h 2421467"/>
              <a:gd name="connsiteX26" fmla="*/ 2734732 w 3047999"/>
              <a:gd name="connsiteY26" fmla="*/ 541867 h 2421467"/>
              <a:gd name="connsiteX27" fmla="*/ 3047999 w 3047999"/>
              <a:gd name="connsiteY27" fmla="*/ 491067 h 2421467"/>
              <a:gd name="connsiteX28" fmla="*/ 2412999 w 3047999"/>
              <a:gd name="connsiteY28" fmla="*/ 245534 h 2421467"/>
              <a:gd name="connsiteX29" fmla="*/ 2006599 w 3047999"/>
              <a:gd name="connsiteY29" fmla="*/ 93134 h 2421467"/>
              <a:gd name="connsiteX30" fmla="*/ 1718732 w 3047999"/>
              <a:gd name="connsiteY30" fmla="*/ 194733 h 2421467"/>
              <a:gd name="connsiteX31" fmla="*/ 1321822 w 3047999"/>
              <a:gd name="connsiteY31" fmla="*/ 448734 h 2421467"/>
              <a:gd name="connsiteX32" fmla="*/ 1041399 w 3047999"/>
              <a:gd name="connsiteY32" fmla="*/ 609600 h 2421467"/>
              <a:gd name="connsiteX33" fmla="*/ 651932 w 3047999"/>
              <a:gd name="connsiteY33" fmla="*/ 491066 h 2421467"/>
              <a:gd name="connsiteX34" fmla="*/ 584199 w 3047999"/>
              <a:gd name="connsiteY34" fmla="*/ 254000 h 2421467"/>
              <a:gd name="connsiteX35" fmla="*/ 491066 w 3047999"/>
              <a:gd name="connsiteY35" fmla="*/ 0 h 2421467"/>
              <a:gd name="connsiteX0" fmla="*/ 491066 w 3047999"/>
              <a:gd name="connsiteY0" fmla="*/ 0 h 2421467"/>
              <a:gd name="connsiteX1" fmla="*/ 423332 w 3047999"/>
              <a:gd name="connsiteY1" fmla="*/ 338667 h 2421467"/>
              <a:gd name="connsiteX2" fmla="*/ 126999 w 3047999"/>
              <a:gd name="connsiteY2" fmla="*/ 491067 h 2421467"/>
              <a:gd name="connsiteX3" fmla="*/ 0 w 3047999"/>
              <a:gd name="connsiteY3" fmla="*/ 711200 h 2421467"/>
              <a:gd name="connsiteX4" fmla="*/ 186265 w 3047999"/>
              <a:gd name="connsiteY4" fmla="*/ 1041400 h 2421467"/>
              <a:gd name="connsiteX5" fmla="*/ 118533 w 3047999"/>
              <a:gd name="connsiteY5" fmla="*/ 1337734 h 2421467"/>
              <a:gd name="connsiteX6" fmla="*/ 42332 w 3047999"/>
              <a:gd name="connsiteY6" fmla="*/ 1507067 h 2421467"/>
              <a:gd name="connsiteX7" fmla="*/ 250469 w 3047999"/>
              <a:gd name="connsiteY7" fmla="*/ 1642534 h 2421467"/>
              <a:gd name="connsiteX8" fmla="*/ 330199 w 3047999"/>
              <a:gd name="connsiteY8" fmla="*/ 2091267 h 2421467"/>
              <a:gd name="connsiteX9" fmla="*/ 491066 w 3047999"/>
              <a:gd name="connsiteY9" fmla="*/ 2336800 h 2421467"/>
              <a:gd name="connsiteX10" fmla="*/ 905933 w 3047999"/>
              <a:gd name="connsiteY10" fmla="*/ 2421467 h 2421467"/>
              <a:gd name="connsiteX11" fmla="*/ 1134532 w 3047999"/>
              <a:gd name="connsiteY11" fmla="*/ 2294467 h 2421467"/>
              <a:gd name="connsiteX12" fmla="*/ 1185332 w 3047999"/>
              <a:gd name="connsiteY12" fmla="*/ 2192867 h 2421467"/>
              <a:gd name="connsiteX13" fmla="*/ 1401935 w 3047999"/>
              <a:gd name="connsiteY13" fmla="*/ 2006599 h 2421467"/>
              <a:gd name="connsiteX14" fmla="*/ 1329266 w 3047999"/>
              <a:gd name="connsiteY14" fmla="*/ 1769534 h 2421467"/>
              <a:gd name="connsiteX15" fmla="*/ 1337732 w 3047999"/>
              <a:gd name="connsiteY15" fmla="*/ 1540934 h 2421467"/>
              <a:gd name="connsiteX16" fmla="*/ 1185333 w 3047999"/>
              <a:gd name="connsiteY16" fmla="*/ 1346200 h 2421467"/>
              <a:gd name="connsiteX17" fmla="*/ 1253066 w 3047999"/>
              <a:gd name="connsiteY17" fmla="*/ 1193801 h 2421467"/>
              <a:gd name="connsiteX18" fmla="*/ 1193800 w 3047999"/>
              <a:gd name="connsiteY18" fmla="*/ 1109134 h 2421467"/>
              <a:gd name="connsiteX19" fmla="*/ 1380065 w 3047999"/>
              <a:gd name="connsiteY19" fmla="*/ 956734 h 2421467"/>
              <a:gd name="connsiteX20" fmla="*/ 1507065 w 3047999"/>
              <a:gd name="connsiteY20" fmla="*/ 956734 h 2421467"/>
              <a:gd name="connsiteX21" fmla="*/ 1672869 w 3047999"/>
              <a:gd name="connsiteY21" fmla="*/ 719666 h 2421467"/>
              <a:gd name="connsiteX22" fmla="*/ 1850669 w 3047999"/>
              <a:gd name="connsiteY22" fmla="*/ 482599 h 2421467"/>
              <a:gd name="connsiteX23" fmla="*/ 1989666 w 3047999"/>
              <a:gd name="connsiteY23" fmla="*/ 541867 h 2421467"/>
              <a:gd name="connsiteX24" fmla="*/ 2189334 w 3047999"/>
              <a:gd name="connsiteY24" fmla="*/ 372533 h 2421467"/>
              <a:gd name="connsiteX25" fmla="*/ 2451801 w 3047999"/>
              <a:gd name="connsiteY25" fmla="*/ 516466 h 2421467"/>
              <a:gd name="connsiteX26" fmla="*/ 2734732 w 3047999"/>
              <a:gd name="connsiteY26" fmla="*/ 541867 h 2421467"/>
              <a:gd name="connsiteX27" fmla="*/ 3047999 w 3047999"/>
              <a:gd name="connsiteY27" fmla="*/ 491067 h 2421467"/>
              <a:gd name="connsiteX28" fmla="*/ 2412999 w 3047999"/>
              <a:gd name="connsiteY28" fmla="*/ 245534 h 2421467"/>
              <a:gd name="connsiteX29" fmla="*/ 2006599 w 3047999"/>
              <a:gd name="connsiteY29" fmla="*/ 93134 h 2421467"/>
              <a:gd name="connsiteX30" fmla="*/ 1685887 w 3047999"/>
              <a:gd name="connsiteY30" fmla="*/ 177800 h 2421467"/>
              <a:gd name="connsiteX31" fmla="*/ 1321822 w 3047999"/>
              <a:gd name="connsiteY31" fmla="*/ 448734 h 2421467"/>
              <a:gd name="connsiteX32" fmla="*/ 1041399 w 3047999"/>
              <a:gd name="connsiteY32" fmla="*/ 609600 h 2421467"/>
              <a:gd name="connsiteX33" fmla="*/ 651932 w 3047999"/>
              <a:gd name="connsiteY33" fmla="*/ 491066 h 2421467"/>
              <a:gd name="connsiteX34" fmla="*/ 584199 w 3047999"/>
              <a:gd name="connsiteY34" fmla="*/ 254000 h 2421467"/>
              <a:gd name="connsiteX35" fmla="*/ 491066 w 3047999"/>
              <a:gd name="connsiteY35" fmla="*/ 0 h 242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047999" h="2421467">
                <a:moveTo>
                  <a:pt x="491066" y="0"/>
                </a:moveTo>
                <a:lnTo>
                  <a:pt x="423332" y="338667"/>
                </a:lnTo>
                <a:lnTo>
                  <a:pt x="126999" y="491067"/>
                </a:lnTo>
                <a:lnTo>
                  <a:pt x="0" y="711200"/>
                </a:lnTo>
                <a:lnTo>
                  <a:pt x="186265" y="1041400"/>
                </a:lnTo>
                <a:lnTo>
                  <a:pt x="118533" y="1337734"/>
                </a:lnTo>
                <a:lnTo>
                  <a:pt x="42332" y="1507067"/>
                </a:lnTo>
                <a:cubicBezTo>
                  <a:pt x="89133" y="1603023"/>
                  <a:pt x="203668" y="1546578"/>
                  <a:pt x="250469" y="1642534"/>
                </a:cubicBezTo>
                <a:lnTo>
                  <a:pt x="330199" y="2091267"/>
                </a:lnTo>
                <a:lnTo>
                  <a:pt x="491066" y="2336800"/>
                </a:lnTo>
                <a:lnTo>
                  <a:pt x="905933" y="2421467"/>
                </a:lnTo>
                <a:lnTo>
                  <a:pt x="1134532" y="2294467"/>
                </a:lnTo>
                <a:lnTo>
                  <a:pt x="1185332" y="2192867"/>
                </a:lnTo>
                <a:cubicBezTo>
                  <a:pt x="1218610" y="2123722"/>
                  <a:pt x="1366657" y="2156177"/>
                  <a:pt x="1401935" y="2006599"/>
                </a:cubicBezTo>
                <a:cubicBezTo>
                  <a:pt x="1437213" y="1857021"/>
                  <a:pt x="1303278" y="1924756"/>
                  <a:pt x="1329266" y="1769534"/>
                </a:cubicBezTo>
                <a:lnTo>
                  <a:pt x="1337732" y="1540934"/>
                </a:lnTo>
                <a:lnTo>
                  <a:pt x="1185333" y="1346200"/>
                </a:lnTo>
                <a:lnTo>
                  <a:pt x="1253066" y="1193801"/>
                </a:lnTo>
                <a:lnTo>
                  <a:pt x="1193800" y="1109134"/>
                </a:lnTo>
                <a:lnTo>
                  <a:pt x="1380065" y="956734"/>
                </a:lnTo>
                <a:lnTo>
                  <a:pt x="1507065" y="956734"/>
                </a:lnTo>
                <a:cubicBezTo>
                  <a:pt x="1545400" y="804334"/>
                  <a:pt x="1592201" y="838199"/>
                  <a:pt x="1672869" y="719666"/>
                </a:cubicBezTo>
                <a:cubicBezTo>
                  <a:pt x="1689802" y="609599"/>
                  <a:pt x="1833736" y="592666"/>
                  <a:pt x="1850669" y="482599"/>
                </a:cubicBezTo>
                <a:lnTo>
                  <a:pt x="1989666" y="541867"/>
                </a:lnTo>
                <a:cubicBezTo>
                  <a:pt x="1923578" y="465667"/>
                  <a:pt x="2255422" y="448733"/>
                  <a:pt x="2189334" y="372533"/>
                </a:cubicBezTo>
                <a:cubicBezTo>
                  <a:pt x="2099023" y="335844"/>
                  <a:pt x="2542112" y="553155"/>
                  <a:pt x="2451801" y="516466"/>
                </a:cubicBezTo>
                <a:lnTo>
                  <a:pt x="2734732" y="541867"/>
                </a:lnTo>
                <a:lnTo>
                  <a:pt x="3047999" y="491067"/>
                </a:lnTo>
                <a:lnTo>
                  <a:pt x="2412999" y="245534"/>
                </a:lnTo>
                <a:lnTo>
                  <a:pt x="2006599" y="93134"/>
                </a:lnTo>
                <a:lnTo>
                  <a:pt x="1685887" y="177800"/>
                </a:lnTo>
                <a:lnTo>
                  <a:pt x="1321822" y="448734"/>
                </a:lnTo>
                <a:lnTo>
                  <a:pt x="1041399" y="609600"/>
                </a:lnTo>
                <a:lnTo>
                  <a:pt x="651932" y="491066"/>
                </a:lnTo>
                <a:lnTo>
                  <a:pt x="584199" y="254000"/>
                </a:lnTo>
                <a:lnTo>
                  <a:pt x="491066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84" name="Forme libre 83"/>
          <p:cNvSpPr/>
          <p:nvPr/>
        </p:nvSpPr>
        <p:spPr>
          <a:xfrm>
            <a:off x="2949575" y="2633663"/>
            <a:ext cx="3309938" cy="2743200"/>
          </a:xfrm>
          <a:custGeom>
            <a:avLst/>
            <a:gdLst>
              <a:gd name="connsiteX0" fmla="*/ 651934 w 3310467"/>
              <a:gd name="connsiteY0" fmla="*/ 50800 h 2743200"/>
              <a:gd name="connsiteX1" fmla="*/ 584200 w 3310467"/>
              <a:gd name="connsiteY1" fmla="*/ 414867 h 2743200"/>
              <a:gd name="connsiteX2" fmla="*/ 431800 w 3310467"/>
              <a:gd name="connsiteY2" fmla="*/ 508000 h 2743200"/>
              <a:gd name="connsiteX3" fmla="*/ 262467 w 3310467"/>
              <a:gd name="connsiteY3" fmla="*/ 558800 h 2743200"/>
              <a:gd name="connsiteX4" fmla="*/ 160867 w 3310467"/>
              <a:gd name="connsiteY4" fmla="*/ 795867 h 2743200"/>
              <a:gd name="connsiteX5" fmla="*/ 364067 w 3310467"/>
              <a:gd name="connsiteY5" fmla="*/ 1126067 h 2743200"/>
              <a:gd name="connsiteX6" fmla="*/ 279400 w 3310467"/>
              <a:gd name="connsiteY6" fmla="*/ 1405467 h 2743200"/>
              <a:gd name="connsiteX7" fmla="*/ 220134 w 3310467"/>
              <a:gd name="connsiteY7" fmla="*/ 1583267 h 2743200"/>
              <a:gd name="connsiteX8" fmla="*/ 279400 w 3310467"/>
              <a:gd name="connsiteY8" fmla="*/ 1651000 h 2743200"/>
              <a:gd name="connsiteX9" fmla="*/ 414867 w 3310467"/>
              <a:gd name="connsiteY9" fmla="*/ 1684867 h 2743200"/>
              <a:gd name="connsiteX10" fmla="*/ 482600 w 3310467"/>
              <a:gd name="connsiteY10" fmla="*/ 2159000 h 2743200"/>
              <a:gd name="connsiteX11" fmla="*/ 677334 w 3310467"/>
              <a:gd name="connsiteY11" fmla="*/ 2413000 h 2743200"/>
              <a:gd name="connsiteX12" fmla="*/ 1075267 w 3310467"/>
              <a:gd name="connsiteY12" fmla="*/ 2489200 h 2743200"/>
              <a:gd name="connsiteX13" fmla="*/ 1303867 w 3310467"/>
              <a:gd name="connsiteY13" fmla="*/ 2370667 h 2743200"/>
              <a:gd name="connsiteX14" fmla="*/ 1371600 w 3310467"/>
              <a:gd name="connsiteY14" fmla="*/ 2260600 h 2743200"/>
              <a:gd name="connsiteX15" fmla="*/ 1490134 w 3310467"/>
              <a:gd name="connsiteY15" fmla="*/ 2209800 h 2743200"/>
              <a:gd name="connsiteX16" fmla="*/ 1591734 w 3310467"/>
              <a:gd name="connsiteY16" fmla="*/ 2091267 h 2743200"/>
              <a:gd name="connsiteX17" fmla="*/ 1600200 w 3310467"/>
              <a:gd name="connsiteY17" fmla="*/ 1998134 h 2743200"/>
              <a:gd name="connsiteX18" fmla="*/ 1515534 w 3310467"/>
              <a:gd name="connsiteY18" fmla="*/ 1938867 h 2743200"/>
              <a:gd name="connsiteX19" fmla="*/ 1540934 w 3310467"/>
              <a:gd name="connsiteY19" fmla="*/ 1625600 h 2743200"/>
              <a:gd name="connsiteX20" fmla="*/ 1388534 w 3310467"/>
              <a:gd name="connsiteY20" fmla="*/ 1447800 h 2743200"/>
              <a:gd name="connsiteX21" fmla="*/ 1430867 w 3310467"/>
              <a:gd name="connsiteY21" fmla="*/ 1253067 h 2743200"/>
              <a:gd name="connsiteX22" fmla="*/ 1397000 w 3310467"/>
              <a:gd name="connsiteY22" fmla="*/ 1176867 h 2743200"/>
              <a:gd name="connsiteX23" fmla="*/ 1591734 w 3310467"/>
              <a:gd name="connsiteY23" fmla="*/ 1007534 h 2743200"/>
              <a:gd name="connsiteX24" fmla="*/ 1693334 w 3310467"/>
              <a:gd name="connsiteY24" fmla="*/ 1032934 h 2743200"/>
              <a:gd name="connsiteX25" fmla="*/ 1761067 w 3310467"/>
              <a:gd name="connsiteY25" fmla="*/ 905934 h 2743200"/>
              <a:gd name="connsiteX26" fmla="*/ 1837267 w 3310467"/>
              <a:gd name="connsiteY26" fmla="*/ 821267 h 2743200"/>
              <a:gd name="connsiteX27" fmla="*/ 1913467 w 3310467"/>
              <a:gd name="connsiteY27" fmla="*/ 736600 h 2743200"/>
              <a:gd name="connsiteX28" fmla="*/ 2015067 w 3310467"/>
              <a:gd name="connsiteY28" fmla="*/ 643467 h 2743200"/>
              <a:gd name="connsiteX29" fmla="*/ 2065867 w 3310467"/>
              <a:gd name="connsiteY29" fmla="*/ 550334 h 2743200"/>
              <a:gd name="connsiteX30" fmla="*/ 2167467 w 3310467"/>
              <a:gd name="connsiteY30" fmla="*/ 618067 h 2743200"/>
              <a:gd name="connsiteX31" fmla="*/ 2252134 w 3310467"/>
              <a:gd name="connsiteY31" fmla="*/ 550334 h 2743200"/>
              <a:gd name="connsiteX32" fmla="*/ 2404534 w 3310467"/>
              <a:gd name="connsiteY32" fmla="*/ 524934 h 2743200"/>
              <a:gd name="connsiteX33" fmla="*/ 2404534 w 3310467"/>
              <a:gd name="connsiteY33" fmla="*/ 457200 h 2743200"/>
              <a:gd name="connsiteX34" fmla="*/ 2726267 w 3310467"/>
              <a:gd name="connsiteY34" fmla="*/ 601134 h 2743200"/>
              <a:gd name="connsiteX35" fmla="*/ 3031067 w 3310467"/>
              <a:gd name="connsiteY35" fmla="*/ 609600 h 2743200"/>
              <a:gd name="connsiteX36" fmla="*/ 3310467 w 3310467"/>
              <a:gd name="connsiteY36" fmla="*/ 575734 h 2743200"/>
              <a:gd name="connsiteX37" fmla="*/ 3302000 w 3310467"/>
              <a:gd name="connsiteY37" fmla="*/ 677334 h 2743200"/>
              <a:gd name="connsiteX38" fmla="*/ 2963334 w 3310467"/>
              <a:gd name="connsiteY38" fmla="*/ 719667 h 2743200"/>
              <a:gd name="connsiteX39" fmla="*/ 2582334 w 3310467"/>
              <a:gd name="connsiteY39" fmla="*/ 694267 h 2743200"/>
              <a:gd name="connsiteX40" fmla="*/ 2413000 w 3310467"/>
              <a:gd name="connsiteY40" fmla="*/ 601134 h 2743200"/>
              <a:gd name="connsiteX41" fmla="*/ 2311400 w 3310467"/>
              <a:gd name="connsiteY41" fmla="*/ 660400 h 2743200"/>
              <a:gd name="connsiteX42" fmla="*/ 2159000 w 3310467"/>
              <a:gd name="connsiteY42" fmla="*/ 736600 h 2743200"/>
              <a:gd name="connsiteX43" fmla="*/ 2082800 w 3310467"/>
              <a:gd name="connsiteY43" fmla="*/ 728134 h 2743200"/>
              <a:gd name="connsiteX44" fmla="*/ 1938867 w 3310467"/>
              <a:gd name="connsiteY44" fmla="*/ 855134 h 2743200"/>
              <a:gd name="connsiteX45" fmla="*/ 1820334 w 3310467"/>
              <a:gd name="connsiteY45" fmla="*/ 1007534 h 2743200"/>
              <a:gd name="connsiteX46" fmla="*/ 1862667 w 3310467"/>
              <a:gd name="connsiteY46" fmla="*/ 1286934 h 2743200"/>
              <a:gd name="connsiteX47" fmla="*/ 1896534 w 3310467"/>
              <a:gd name="connsiteY47" fmla="*/ 1473200 h 2743200"/>
              <a:gd name="connsiteX48" fmla="*/ 1778000 w 3310467"/>
              <a:gd name="connsiteY48" fmla="*/ 1676400 h 2743200"/>
              <a:gd name="connsiteX49" fmla="*/ 1778000 w 3310467"/>
              <a:gd name="connsiteY49" fmla="*/ 1752600 h 2743200"/>
              <a:gd name="connsiteX50" fmla="*/ 1786467 w 3310467"/>
              <a:gd name="connsiteY50" fmla="*/ 1828800 h 2743200"/>
              <a:gd name="connsiteX51" fmla="*/ 1735667 w 3310467"/>
              <a:gd name="connsiteY51" fmla="*/ 2082800 h 2743200"/>
              <a:gd name="connsiteX52" fmla="*/ 1761067 w 3310467"/>
              <a:gd name="connsiteY52" fmla="*/ 2243667 h 2743200"/>
              <a:gd name="connsiteX53" fmla="*/ 1634067 w 3310467"/>
              <a:gd name="connsiteY53" fmla="*/ 2463800 h 2743200"/>
              <a:gd name="connsiteX54" fmla="*/ 1574800 w 3310467"/>
              <a:gd name="connsiteY54" fmla="*/ 2582334 h 2743200"/>
              <a:gd name="connsiteX55" fmla="*/ 1422400 w 3310467"/>
              <a:gd name="connsiteY55" fmla="*/ 2667000 h 2743200"/>
              <a:gd name="connsiteX56" fmla="*/ 1303867 w 3310467"/>
              <a:gd name="connsiteY56" fmla="*/ 2743200 h 2743200"/>
              <a:gd name="connsiteX57" fmla="*/ 1134534 w 3310467"/>
              <a:gd name="connsiteY57" fmla="*/ 2675467 h 2743200"/>
              <a:gd name="connsiteX58" fmla="*/ 973667 w 3310467"/>
              <a:gd name="connsiteY58" fmla="*/ 2675467 h 2743200"/>
              <a:gd name="connsiteX59" fmla="*/ 863600 w 3310467"/>
              <a:gd name="connsiteY59" fmla="*/ 2633134 h 2743200"/>
              <a:gd name="connsiteX60" fmla="*/ 711200 w 3310467"/>
              <a:gd name="connsiteY60" fmla="*/ 2658534 h 2743200"/>
              <a:gd name="connsiteX61" fmla="*/ 575734 w 3310467"/>
              <a:gd name="connsiteY61" fmla="*/ 2633134 h 2743200"/>
              <a:gd name="connsiteX62" fmla="*/ 550334 w 3310467"/>
              <a:gd name="connsiteY62" fmla="*/ 2565400 h 2743200"/>
              <a:gd name="connsiteX63" fmla="*/ 541867 w 3310467"/>
              <a:gd name="connsiteY63" fmla="*/ 2455334 h 2743200"/>
              <a:gd name="connsiteX64" fmla="*/ 482600 w 3310467"/>
              <a:gd name="connsiteY64" fmla="*/ 2353734 h 2743200"/>
              <a:gd name="connsiteX65" fmla="*/ 364067 w 3310467"/>
              <a:gd name="connsiteY65" fmla="*/ 2235200 h 2743200"/>
              <a:gd name="connsiteX66" fmla="*/ 203200 w 3310467"/>
              <a:gd name="connsiteY66" fmla="*/ 2142067 h 2743200"/>
              <a:gd name="connsiteX67" fmla="*/ 25400 w 3310467"/>
              <a:gd name="connsiteY67" fmla="*/ 2040467 h 2743200"/>
              <a:gd name="connsiteX68" fmla="*/ 0 w 3310467"/>
              <a:gd name="connsiteY68" fmla="*/ 1786467 h 2743200"/>
              <a:gd name="connsiteX69" fmla="*/ 42334 w 3310467"/>
              <a:gd name="connsiteY69" fmla="*/ 1557867 h 2743200"/>
              <a:gd name="connsiteX70" fmla="*/ 127000 w 3310467"/>
              <a:gd name="connsiteY70" fmla="*/ 1303867 h 2743200"/>
              <a:gd name="connsiteX71" fmla="*/ 160867 w 3310467"/>
              <a:gd name="connsiteY71" fmla="*/ 1143000 h 2743200"/>
              <a:gd name="connsiteX72" fmla="*/ 67734 w 3310467"/>
              <a:gd name="connsiteY72" fmla="*/ 838200 h 2743200"/>
              <a:gd name="connsiteX73" fmla="*/ 67734 w 3310467"/>
              <a:gd name="connsiteY73" fmla="*/ 626534 h 2743200"/>
              <a:gd name="connsiteX74" fmla="*/ 127000 w 3310467"/>
              <a:gd name="connsiteY74" fmla="*/ 406400 h 2743200"/>
              <a:gd name="connsiteX75" fmla="*/ 414867 w 3310467"/>
              <a:gd name="connsiteY75" fmla="*/ 321734 h 2743200"/>
              <a:gd name="connsiteX76" fmla="*/ 491067 w 3310467"/>
              <a:gd name="connsiteY76" fmla="*/ 143934 h 2743200"/>
              <a:gd name="connsiteX77" fmla="*/ 618067 w 3310467"/>
              <a:gd name="connsiteY77" fmla="*/ 0 h 2743200"/>
              <a:gd name="connsiteX78" fmla="*/ 651934 w 3310467"/>
              <a:gd name="connsiteY78" fmla="*/ 508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3310467" h="2743200">
                <a:moveTo>
                  <a:pt x="651934" y="50800"/>
                </a:moveTo>
                <a:lnTo>
                  <a:pt x="584200" y="414867"/>
                </a:lnTo>
                <a:lnTo>
                  <a:pt x="431800" y="508000"/>
                </a:lnTo>
                <a:lnTo>
                  <a:pt x="262467" y="558800"/>
                </a:lnTo>
                <a:lnTo>
                  <a:pt x="160867" y="795867"/>
                </a:lnTo>
                <a:lnTo>
                  <a:pt x="364067" y="1126067"/>
                </a:lnTo>
                <a:lnTo>
                  <a:pt x="279400" y="1405467"/>
                </a:lnTo>
                <a:lnTo>
                  <a:pt x="220134" y="1583267"/>
                </a:lnTo>
                <a:lnTo>
                  <a:pt x="279400" y="1651000"/>
                </a:lnTo>
                <a:lnTo>
                  <a:pt x="414867" y="1684867"/>
                </a:lnTo>
                <a:lnTo>
                  <a:pt x="482600" y="2159000"/>
                </a:lnTo>
                <a:lnTo>
                  <a:pt x="677334" y="2413000"/>
                </a:lnTo>
                <a:lnTo>
                  <a:pt x="1075267" y="2489200"/>
                </a:lnTo>
                <a:lnTo>
                  <a:pt x="1303867" y="2370667"/>
                </a:lnTo>
                <a:lnTo>
                  <a:pt x="1371600" y="2260600"/>
                </a:lnTo>
                <a:lnTo>
                  <a:pt x="1490134" y="2209800"/>
                </a:lnTo>
                <a:lnTo>
                  <a:pt x="1591734" y="2091267"/>
                </a:lnTo>
                <a:lnTo>
                  <a:pt x="1600200" y="1998134"/>
                </a:lnTo>
                <a:lnTo>
                  <a:pt x="1515534" y="1938867"/>
                </a:lnTo>
                <a:lnTo>
                  <a:pt x="1540934" y="1625600"/>
                </a:lnTo>
                <a:lnTo>
                  <a:pt x="1388534" y="1447800"/>
                </a:lnTo>
                <a:lnTo>
                  <a:pt x="1430867" y="1253067"/>
                </a:lnTo>
                <a:lnTo>
                  <a:pt x="1397000" y="1176867"/>
                </a:lnTo>
                <a:lnTo>
                  <a:pt x="1591734" y="1007534"/>
                </a:lnTo>
                <a:lnTo>
                  <a:pt x="1693334" y="1032934"/>
                </a:lnTo>
                <a:lnTo>
                  <a:pt x="1761067" y="905934"/>
                </a:lnTo>
                <a:lnTo>
                  <a:pt x="1837267" y="821267"/>
                </a:lnTo>
                <a:lnTo>
                  <a:pt x="1913467" y="736600"/>
                </a:lnTo>
                <a:lnTo>
                  <a:pt x="2015067" y="643467"/>
                </a:lnTo>
                <a:lnTo>
                  <a:pt x="2065867" y="550334"/>
                </a:lnTo>
                <a:lnTo>
                  <a:pt x="2167467" y="618067"/>
                </a:lnTo>
                <a:lnTo>
                  <a:pt x="2252134" y="550334"/>
                </a:lnTo>
                <a:lnTo>
                  <a:pt x="2404534" y="524934"/>
                </a:lnTo>
                <a:lnTo>
                  <a:pt x="2404534" y="457200"/>
                </a:lnTo>
                <a:lnTo>
                  <a:pt x="2726267" y="601134"/>
                </a:lnTo>
                <a:lnTo>
                  <a:pt x="3031067" y="609600"/>
                </a:lnTo>
                <a:lnTo>
                  <a:pt x="3310467" y="575734"/>
                </a:lnTo>
                <a:lnTo>
                  <a:pt x="3302000" y="677334"/>
                </a:lnTo>
                <a:lnTo>
                  <a:pt x="2963334" y="719667"/>
                </a:lnTo>
                <a:lnTo>
                  <a:pt x="2582334" y="694267"/>
                </a:lnTo>
                <a:lnTo>
                  <a:pt x="2413000" y="601134"/>
                </a:lnTo>
                <a:lnTo>
                  <a:pt x="2311400" y="660400"/>
                </a:lnTo>
                <a:lnTo>
                  <a:pt x="2159000" y="736600"/>
                </a:lnTo>
                <a:lnTo>
                  <a:pt x="2082800" y="728134"/>
                </a:lnTo>
                <a:lnTo>
                  <a:pt x="1938867" y="855134"/>
                </a:lnTo>
                <a:lnTo>
                  <a:pt x="1820334" y="1007534"/>
                </a:lnTo>
                <a:lnTo>
                  <a:pt x="1862667" y="1286934"/>
                </a:lnTo>
                <a:lnTo>
                  <a:pt x="1896534" y="1473200"/>
                </a:lnTo>
                <a:lnTo>
                  <a:pt x="1778000" y="1676400"/>
                </a:lnTo>
                <a:lnTo>
                  <a:pt x="1778000" y="1752600"/>
                </a:lnTo>
                <a:lnTo>
                  <a:pt x="1786467" y="1828800"/>
                </a:lnTo>
                <a:lnTo>
                  <a:pt x="1735667" y="2082800"/>
                </a:lnTo>
                <a:lnTo>
                  <a:pt x="1761067" y="2243667"/>
                </a:lnTo>
                <a:lnTo>
                  <a:pt x="1634067" y="2463800"/>
                </a:lnTo>
                <a:lnTo>
                  <a:pt x="1574800" y="2582334"/>
                </a:lnTo>
                <a:lnTo>
                  <a:pt x="1422400" y="2667000"/>
                </a:lnTo>
                <a:lnTo>
                  <a:pt x="1303867" y="2743200"/>
                </a:lnTo>
                <a:lnTo>
                  <a:pt x="1134534" y="2675467"/>
                </a:lnTo>
                <a:lnTo>
                  <a:pt x="973667" y="2675467"/>
                </a:lnTo>
                <a:lnTo>
                  <a:pt x="863600" y="2633134"/>
                </a:lnTo>
                <a:lnTo>
                  <a:pt x="711200" y="2658534"/>
                </a:lnTo>
                <a:lnTo>
                  <a:pt x="575734" y="2633134"/>
                </a:lnTo>
                <a:lnTo>
                  <a:pt x="550334" y="2565400"/>
                </a:lnTo>
                <a:lnTo>
                  <a:pt x="541867" y="2455334"/>
                </a:lnTo>
                <a:lnTo>
                  <a:pt x="482600" y="2353734"/>
                </a:lnTo>
                <a:lnTo>
                  <a:pt x="364067" y="2235200"/>
                </a:lnTo>
                <a:lnTo>
                  <a:pt x="203200" y="2142067"/>
                </a:lnTo>
                <a:lnTo>
                  <a:pt x="25400" y="2040467"/>
                </a:lnTo>
                <a:lnTo>
                  <a:pt x="0" y="1786467"/>
                </a:lnTo>
                <a:lnTo>
                  <a:pt x="42334" y="1557867"/>
                </a:lnTo>
                <a:lnTo>
                  <a:pt x="127000" y="1303867"/>
                </a:lnTo>
                <a:lnTo>
                  <a:pt x="160867" y="1143000"/>
                </a:lnTo>
                <a:lnTo>
                  <a:pt x="67734" y="838200"/>
                </a:lnTo>
                <a:lnTo>
                  <a:pt x="67734" y="626534"/>
                </a:lnTo>
                <a:lnTo>
                  <a:pt x="127000" y="406400"/>
                </a:lnTo>
                <a:lnTo>
                  <a:pt x="414867" y="321734"/>
                </a:lnTo>
                <a:lnTo>
                  <a:pt x="491067" y="143934"/>
                </a:lnTo>
                <a:lnTo>
                  <a:pt x="618067" y="0"/>
                </a:lnTo>
                <a:lnTo>
                  <a:pt x="651934" y="5080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grpSp>
        <p:nvGrpSpPr>
          <p:cNvPr id="89" name="Groupe 88"/>
          <p:cNvGrpSpPr>
            <a:grpSpLocks/>
          </p:cNvGrpSpPr>
          <p:nvPr/>
        </p:nvGrpSpPr>
        <p:grpSpPr bwMode="auto">
          <a:xfrm>
            <a:off x="3567113" y="2633663"/>
            <a:ext cx="1930400" cy="693737"/>
            <a:chOff x="3835400" y="2633133"/>
            <a:chExt cx="1930400" cy="694267"/>
          </a:xfrm>
        </p:grpSpPr>
        <p:sp>
          <p:nvSpPr>
            <p:cNvPr id="90" name="Forme libre 89"/>
            <p:cNvSpPr/>
            <p:nvPr/>
          </p:nvSpPr>
          <p:spPr>
            <a:xfrm>
              <a:off x="3835400" y="2633133"/>
              <a:ext cx="947737" cy="694267"/>
            </a:xfrm>
            <a:custGeom>
              <a:avLst/>
              <a:gdLst>
                <a:gd name="connsiteX0" fmla="*/ 0 w 948267"/>
                <a:gd name="connsiteY0" fmla="*/ 0 h 694267"/>
                <a:gd name="connsiteX1" fmla="*/ 101600 w 948267"/>
                <a:gd name="connsiteY1" fmla="*/ 245534 h 694267"/>
                <a:gd name="connsiteX2" fmla="*/ 194733 w 948267"/>
                <a:gd name="connsiteY2" fmla="*/ 465667 h 694267"/>
                <a:gd name="connsiteX3" fmla="*/ 237067 w 948267"/>
                <a:gd name="connsiteY3" fmla="*/ 584200 h 694267"/>
                <a:gd name="connsiteX4" fmla="*/ 457200 w 948267"/>
                <a:gd name="connsiteY4" fmla="*/ 643467 h 694267"/>
                <a:gd name="connsiteX5" fmla="*/ 635000 w 948267"/>
                <a:gd name="connsiteY5" fmla="*/ 694267 h 694267"/>
                <a:gd name="connsiteX6" fmla="*/ 762000 w 948267"/>
                <a:gd name="connsiteY6" fmla="*/ 618067 h 694267"/>
                <a:gd name="connsiteX7" fmla="*/ 948267 w 948267"/>
                <a:gd name="connsiteY7" fmla="*/ 508000 h 694267"/>
                <a:gd name="connsiteX8" fmla="*/ 922867 w 948267"/>
                <a:gd name="connsiteY8" fmla="*/ 482600 h 694267"/>
                <a:gd name="connsiteX9" fmla="*/ 601133 w 948267"/>
                <a:gd name="connsiteY9" fmla="*/ 651934 h 694267"/>
                <a:gd name="connsiteX10" fmla="*/ 228600 w 948267"/>
                <a:gd name="connsiteY10" fmla="*/ 541867 h 694267"/>
                <a:gd name="connsiteX11" fmla="*/ 203200 w 948267"/>
                <a:gd name="connsiteY11" fmla="*/ 389467 h 694267"/>
                <a:gd name="connsiteX12" fmla="*/ 127000 w 948267"/>
                <a:gd name="connsiteY12" fmla="*/ 245534 h 694267"/>
                <a:gd name="connsiteX13" fmla="*/ 0 w 948267"/>
                <a:gd name="connsiteY13" fmla="*/ 0 h 69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8267" h="694267">
                  <a:moveTo>
                    <a:pt x="0" y="0"/>
                  </a:moveTo>
                  <a:lnTo>
                    <a:pt x="101600" y="245534"/>
                  </a:lnTo>
                  <a:lnTo>
                    <a:pt x="194733" y="465667"/>
                  </a:lnTo>
                  <a:lnTo>
                    <a:pt x="237067" y="584200"/>
                  </a:lnTo>
                  <a:lnTo>
                    <a:pt x="457200" y="643467"/>
                  </a:lnTo>
                  <a:lnTo>
                    <a:pt x="635000" y="694267"/>
                  </a:lnTo>
                  <a:lnTo>
                    <a:pt x="762000" y="618067"/>
                  </a:lnTo>
                  <a:lnTo>
                    <a:pt x="948267" y="508000"/>
                  </a:lnTo>
                  <a:lnTo>
                    <a:pt x="922867" y="482600"/>
                  </a:lnTo>
                  <a:lnTo>
                    <a:pt x="601133" y="651934"/>
                  </a:lnTo>
                  <a:lnTo>
                    <a:pt x="228600" y="541867"/>
                  </a:lnTo>
                  <a:lnTo>
                    <a:pt x="203200" y="389467"/>
                  </a:lnTo>
                  <a:lnTo>
                    <a:pt x="127000" y="2455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91" name="Forme libre 90"/>
            <p:cNvSpPr/>
            <p:nvPr/>
          </p:nvSpPr>
          <p:spPr>
            <a:xfrm>
              <a:off x="4868862" y="2771351"/>
              <a:ext cx="896938" cy="301855"/>
            </a:xfrm>
            <a:custGeom>
              <a:avLst/>
              <a:gdLst>
                <a:gd name="connsiteX0" fmla="*/ 0 w 897467"/>
                <a:gd name="connsiteY0" fmla="*/ 287867 h 287867"/>
                <a:gd name="connsiteX1" fmla="*/ 220134 w 897467"/>
                <a:gd name="connsiteY1" fmla="*/ 127000 h 287867"/>
                <a:gd name="connsiteX2" fmla="*/ 474134 w 897467"/>
                <a:gd name="connsiteY2" fmla="*/ 42334 h 287867"/>
                <a:gd name="connsiteX3" fmla="*/ 567267 w 897467"/>
                <a:gd name="connsiteY3" fmla="*/ 25400 h 287867"/>
                <a:gd name="connsiteX4" fmla="*/ 880534 w 897467"/>
                <a:gd name="connsiteY4" fmla="*/ 143934 h 287867"/>
                <a:gd name="connsiteX5" fmla="*/ 897467 w 897467"/>
                <a:gd name="connsiteY5" fmla="*/ 110067 h 287867"/>
                <a:gd name="connsiteX6" fmla="*/ 575734 w 897467"/>
                <a:gd name="connsiteY6" fmla="*/ 0 h 287867"/>
                <a:gd name="connsiteX7" fmla="*/ 262467 w 897467"/>
                <a:gd name="connsiteY7" fmla="*/ 84667 h 287867"/>
                <a:gd name="connsiteX8" fmla="*/ 186267 w 897467"/>
                <a:gd name="connsiteY8" fmla="*/ 110067 h 287867"/>
                <a:gd name="connsiteX9" fmla="*/ 84667 w 897467"/>
                <a:gd name="connsiteY9" fmla="*/ 186267 h 287867"/>
                <a:gd name="connsiteX0" fmla="*/ 0 w 897467"/>
                <a:gd name="connsiteY0" fmla="*/ 287867 h 287867"/>
                <a:gd name="connsiteX1" fmla="*/ 220134 w 897467"/>
                <a:gd name="connsiteY1" fmla="*/ 127000 h 287867"/>
                <a:gd name="connsiteX2" fmla="*/ 474134 w 897467"/>
                <a:gd name="connsiteY2" fmla="*/ 42334 h 287867"/>
                <a:gd name="connsiteX3" fmla="*/ 567267 w 897467"/>
                <a:gd name="connsiteY3" fmla="*/ 25400 h 287867"/>
                <a:gd name="connsiteX4" fmla="*/ 880534 w 897467"/>
                <a:gd name="connsiteY4" fmla="*/ 143934 h 287867"/>
                <a:gd name="connsiteX5" fmla="*/ 897467 w 897467"/>
                <a:gd name="connsiteY5" fmla="*/ 110067 h 287867"/>
                <a:gd name="connsiteX6" fmla="*/ 575734 w 897467"/>
                <a:gd name="connsiteY6" fmla="*/ 0 h 287867"/>
                <a:gd name="connsiteX7" fmla="*/ 257985 w 897467"/>
                <a:gd name="connsiteY7" fmla="*/ 66737 h 287867"/>
                <a:gd name="connsiteX8" fmla="*/ 186267 w 897467"/>
                <a:gd name="connsiteY8" fmla="*/ 110067 h 287867"/>
                <a:gd name="connsiteX9" fmla="*/ 84667 w 897467"/>
                <a:gd name="connsiteY9" fmla="*/ 186267 h 287867"/>
                <a:gd name="connsiteX0" fmla="*/ 0 w 897467"/>
                <a:gd name="connsiteY0" fmla="*/ 301314 h 301314"/>
                <a:gd name="connsiteX1" fmla="*/ 220134 w 897467"/>
                <a:gd name="connsiteY1" fmla="*/ 140447 h 301314"/>
                <a:gd name="connsiteX2" fmla="*/ 474134 w 897467"/>
                <a:gd name="connsiteY2" fmla="*/ 55781 h 301314"/>
                <a:gd name="connsiteX3" fmla="*/ 567267 w 897467"/>
                <a:gd name="connsiteY3" fmla="*/ 38847 h 301314"/>
                <a:gd name="connsiteX4" fmla="*/ 880534 w 897467"/>
                <a:gd name="connsiteY4" fmla="*/ 157381 h 301314"/>
                <a:gd name="connsiteX5" fmla="*/ 897467 w 897467"/>
                <a:gd name="connsiteY5" fmla="*/ 123514 h 301314"/>
                <a:gd name="connsiteX6" fmla="*/ 566769 w 897467"/>
                <a:gd name="connsiteY6" fmla="*/ 0 h 301314"/>
                <a:gd name="connsiteX7" fmla="*/ 257985 w 897467"/>
                <a:gd name="connsiteY7" fmla="*/ 80184 h 301314"/>
                <a:gd name="connsiteX8" fmla="*/ 186267 w 897467"/>
                <a:gd name="connsiteY8" fmla="*/ 123514 h 301314"/>
                <a:gd name="connsiteX9" fmla="*/ 84667 w 897467"/>
                <a:gd name="connsiteY9" fmla="*/ 199714 h 30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7467" h="301314">
                  <a:moveTo>
                    <a:pt x="0" y="301314"/>
                  </a:moveTo>
                  <a:lnTo>
                    <a:pt x="220134" y="140447"/>
                  </a:lnTo>
                  <a:lnTo>
                    <a:pt x="474134" y="55781"/>
                  </a:lnTo>
                  <a:lnTo>
                    <a:pt x="567267" y="38847"/>
                  </a:lnTo>
                  <a:lnTo>
                    <a:pt x="880534" y="157381"/>
                  </a:lnTo>
                  <a:lnTo>
                    <a:pt x="897467" y="123514"/>
                  </a:lnTo>
                  <a:lnTo>
                    <a:pt x="566769" y="0"/>
                  </a:lnTo>
                  <a:lnTo>
                    <a:pt x="257985" y="80184"/>
                  </a:lnTo>
                  <a:lnTo>
                    <a:pt x="186267" y="123514"/>
                  </a:lnTo>
                  <a:lnTo>
                    <a:pt x="84667" y="199714"/>
                  </a:lnTo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</p:grpSp>
      <p:sp>
        <p:nvSpPr>
          <p:cNvPr id="93" name="Forme libre 92"/>
          <p:cNvSpPr/>
          <p:nvPr/>
        </p:nvSpPr>
        <p:spPr>
          <a:xfrm>
            <a:off x="3592513" y="2573338"/>
            <a:ext cx="838200" cy="711200"/>
          </a:xfrm>
          <a:custGeom>
            <a:avLst/>
            <a:gdLst>
              <a:gd name="connsiteX0" fmla="*/ 76200 w 838200"/>
              <a:gd name="connsiteY0" fmla="*/ 0 h 711200"/>
              <a:gd name="connsiteX1" fmla="*/ 0 w 838200"/>
              <a:gd name="connsiteY1" fmla="*/ 67733 h 711200"/>
              <a:gd name="connsiteX2" fmla="*/ 118533 w 838200"/>
              <a:gd name="connsiteY2" fmla="*/ 321733 h 711200"/>
              <a:gd name="connsiteX3" fmla="*/ 203200 w 838200"/>
              <a:gd name="connsiteY3" fmla="*/ 431800 h 711200"/>
              <a:gd name="connsiteX4" fmla="*/ 228600 w 838200"/>
              <a:gd name="connsiteY4" fmla="*/ 618066 h 711200"/>
              <a:gd name="connsiteX5" fmla="*/ 618067 w 838200"/>
              <a:gd name="connsiteY5" fmla="*/ 711200 h 711200"/>
              <a:gd name="connsiteX6" fmla="*/ 838200 w 838200"/>
              <a:gd name="connsiteY6" fmla="*/ 550333 h 711200"/>
              <a:gd name="connsiteX7" fmla="*/ 812800 w 838200"/>
              <a:gd name="connsiteY7" fmla="*/ 499533 h 711200"/>
              <a:gd name="connsiteX8" fmla="*/ 516467 w 838200"/>
              <a:gd name="connsiteY8" fmla="*/ 491066 h 711200"/>
              <a:gd name="connsiteX9" fmla="*/ 431800 w 838200"/>
              <a:gd name="connsiteY9" fmla="*/ 440266 h 711200"/>
              <a:gd name="connsiteX10" fmla="*/ 177800 w 838200"/>
              <a:gd name="connsiteY10" fmla="*/ 304800 h 711200"/>
              <a:gd name="connsiteX11" fmla="*/ 76200 w 838200"/>
              <a:gd name="connsiteY11" fmla="*/ 76200 h 711200"/>
              <a:gd name="connsiteX12" fmla="*/ 0 w 838200"/>
              <a:gd name="connsiteY12" fmla="*/ 59266 h 711200"/>
              <a:gd name="connsiteX0" fmla="*/ 76200 w 838200"/>
              <a:gd name="connsiteY0" fmla="*/ 0 h 711200"/>
              <a:gd name="connsiteX1" fmla="*/ 0 w 838200"/>
              <a:gd name="connsiteY1" fmla="*/ 67733 h 711200"/>
              <a:gd name="connsiteX2" fmla="*/ 118533 w 838200"/>
              <a:gd name="connsiteY2" fmla="*/ 321733 h 711200"/>
              <a:gd name="connsiteX3" fmla="*/ 177800 w 838200"/>
              <a:gd name="connsiteY3" fmla="*/ 423334 h 711200"/>
              <a:gd name="connsiteX4" fmla="*/ 228600 w 838200"/>
              <a:gd name="connsiteY4" fmla="*/ 618066 h 711200"/>
              <a:gd name="connsiteX5" fmla="*/ 618067 w 838200"/>
              <a:gd name="connsiteY5" fmla="*/ 711200 h 711200"/>
              <a:gd name="connsiteX6" fmla="*/ 838200 w 838200"/>
              <a:gd name="connsiteY6" fmla="*/ 550333 h 711200"/>
              <a:gd name="connsiteX7" fmla="*/ 812800 w 838200"/>
              <a:gd name="connsiteY7" fmla="*/ 499533 h 711200"/>
              <a:gd name="connsiteX8" fmla="*/ 516467 w 838200"/>
              <a:gd name="connsiteY8" fmla="*/ 491066 h 711200"/>
              <a:gd name="connsiteX9" fmla="*/ 431800 w 838200"/>
              <a:gd name="connsiteY9" fmla="*/ 440266 h 711200"/>
              <a:gd name="connsiteX10" fmla="*/ 177800 w 838200"/>
              <a:gd name="connsiteY10" fmla="*/ 304800 h 711200"/>
              <a:gd name="connsiteX11" fmla="*/ 76200 w 838200"/>
              <a:gd name="connsiteY11" fmla="*/ 76200 h 711200"/>
              <a:gd name="connsiteX12" fmla="*/ 0 w 838200"/>
              <a:gd name="connsiteY12" fmla="*/ 59266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8200" h="711200">
                <a:moveTo>
                  <a:pt x="76200" y="0"/>
                </a:moveTo>
                <a:lnTo>
                  <a:pt x="0" y="67733"/>
                </a:lnTo>
                <a:lnTo>
                  <a:pt x="118533" y="321733"/>
                </a:lnTo>
                <a:lnTo>
                  <a:pt x="177800" y="423334"/>
                </a:lnTo>
                <a:lnTo>
                  <a:pt x="228600" y="618066"/>
                </a:lnTo>
                <a:lnTo>
                  <a:pt x="618067" y="711200"/>
                </a:lnTo>
                <a:lnTo>
                  <a:pt x="838200" y="550333"/>
                </a:lnTo>
                <a:lnTo>
                  <a:pt x="812800" y="499533"/>
                </a:lnTo>
                <a:lnTo>
                  <a:pt x="516467" y="491066"/>
                </a:lnTo>
                <a:lnTo>
                  <a:pt x="431800" y="440266"/>
                </a:lnTo>
                <a:lnTo>
                  <a:pt x="177800" y="304800"/>
                </a:lnTo>
                <a:lnTo>
                  <a:pt x="76200" y="76200"/>
                </a:lnTo>
                <a:lnTo>
                  <a:pt x="0" y="59266"/>
                </a:lnTo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4601" name="ZoneTexte 93"/>
          <p:cNvSpPr txBox="1">
            <a:spLocks noChangeArrowheads="1"/>
          </p:cNvSpPr>
          <p:nvPr/>
        </p:nvSpPr>
        <p:spPr bwMode="auto">
          <a:xfrm>
            <a:off x="2771775" y="5426075"/>
            <a:ext cx="23923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1400" i="1" smtClean="0">
                <a:latin typeface="Arial Narrow" pitchFamily="34" charset="0"/>
              </a:rPr>
              <a:t>Overview</a:t>
            </a:r>
            <a:endParaRPr lang="en-CA" altLang="fr-FR" sz="1400" i="1"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27" grpId="0" animBg="1"/>
      <p:bldP spid="30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3557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9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err="1">
                <a:solidFill>
                  <a:schemeClr val="bg1"/>
                </a:solidFill>
                <a:latin typeface="Arial Narrow" pitchFamily="34" charset="0"/>
              </a:rPr>
              <a:t>Renaturalisation</a:t>
            </a:r>
            <a:r>
              <a:rPr lang="fr-CA" altLang="fr-FR" sz="380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CA" altLang="fr-FR" sz="3800" dirty="0" err="1" smtClean="0">
                <a:solidFill>
                  <a:schemeClr val="bg1"/>
                </a:solidFill>
                <a:latin typeface="Arial Narrow" pitchFamily="34" charset="0"/>
              </a:rPr>
              <a:t>Approach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3560" name="ZoneTexte 6"/>
          <p:cNvSpPr txBox="1">
            <a:spLocks noChangeArrowheads="1"/>
          </p:cNvSpPr>
          <p:nvPr/>
        </p:nvSpPr>
        <p:spPr bwMode="auto">
          <a:xfrm>
            <a:off x="179512" y="1700808"/>
            <a:ext cx="8756650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73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To </a:t>
            </a:r>
            <a:r>
              <a:rPr lang="fr-CA" altLang="fr-FR" sz="2400" dirty="0" err="1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</a:t>
            </a:r>
            <a:r>
              <a:rPr lang="fr-CA" altLang="fr-FR" sz="2400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reate</a:t>
            </a:r>
            <a:r>
              <a:rPr lang="fr-CA" altLang="fr-FR" sz="24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an </a:t>
            </a:r>
            <a:r>
              <a:rPr lang="fr-CA" altLang="fr-FR" sz="2400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environment</a:t>
            </a:r>
            <a:r>
              <a:rPr lang="fr-CA" altLang="fr-FR" sz="24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fr-CA" altLang="fr-FR" sz="2400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favorable for plant and </a:t>
            </a:r>
            <a:r>
              <a:rPr lang="fr-CA" altLang="fr-FR" sz="2400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wildlife</a:t>
            </a:r>
            <a:endParaRPr lang="fr-CA" altLang="fr-FR" sz="2400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fr-CA" altLang="fr-FR" sz="11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To </a:t>
            </a:r>
            <a:r>
              <a:rPr lang="fr-CA" altLang="fr-FR" sz="2400" dirty="0" err="1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</a:t>
            </a:r>
            <a:r>
              <a:rPr lang="fr-CA" altLang="fr-FR" sz="2400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reate</a:t>
            </a:r>
            <a:r>
              <a:rPr lang="fr-CA" altLang="fr-FR" sz="24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fr-CA" altLang="fr-FR" sz="2400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a new </a:t>
            </a:r>
            <a:r>
              <a:rPr lang="fr-CA" altLang="fr-FR" sz="2400" dirty="0" err="1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bay</a:t>
            </a:r>
            <a:r>
              <a:rPr lang="fr-CA" altLang="fr-FR" sz="2400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in </a:t>
            </a:r>
            <a:r>
              <a:rPr lang="fr-CA" altLang="fr-FR" sz="2400" dirty="0" err="1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order</a:t>
            </a:r>
            <a:r>
              <a:rPr lang="fr-CA" altLang="fr-FR" sz="2400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to </a:t>
            </a:r>
            <a:r>
              <a:rPr lang="fr-CA" altLang="fr-FR" sz="2400" dirty="0" err="1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allow</a:t>
            </a:r>
            <a:r>
              <a:rPr lang="fr-CA" altLang="fr-FR" sz="2400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fr-CA" altLang="fr-FR" sz="2400" dirty="0" err="1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fish</a:t>
            </a:r>
            <a:r>
              <a:rPr lang="fr-CA" altLang="fr-FR" sz="2400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to </a:t>
            </a:r>
            <a:r>
              <a:rPr lang="fr-CA" altLang="fr-FR" sz="2400" dirty="0" err="1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spawn</a:t>
            </a:r>
            <a:r>
              <a:rPr lang="fr-CA" altLang="fr-FR" sz="2400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and </a:t>
            </a:r>
            <a:r>
              <a:rPr lang="fr-CA" altLang="fr-FR" sz="2400" dirty="0" err="1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feed</a:t>
            </a:r>
            <a:endParaRPr lang="fr-CA" altLang="fr-FR" sz="24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fr-CA" altLang="fr-FR" sz="11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To design a </a:t>
            </a:r>
            <a:r>
              <a:rPr lang="fr-CA" altLang="fr-FR" sz="2400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wave</a:t>
            </a:r>
            <a:r>
              <a:rPr lang="fr-CA" altLang="fr-FR" sz="24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fr-CA" altLang="fr-FR" sz="2400" dirty="0" err="1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breaker</a:t>
            </a:r>
            <a:r>
              <a:rPr lang="fr-CA" altLang="fr-FR" sz="2400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to </a:t>
            </a:r>
            <a:r>
              <a:rPr lang="fr-CA" altLang="fr-FR" sz="2400" dirty="0" err="1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include</a:t>
            </a:r>
            <a:r>
              <a:rPr lang="fr-CA" altLang="fr-FR" sz="2400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3 </a:t>
            </a:r>
            <a:r>
              <a:rPr lang="fr-CA" altLang="fr-FR" sz="2400" dirty="0" err="1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nesting</a:t>
            </a:r>
            <a:r>
              <a:rPr lang="fr-CA" altLang="fr-FR" sz="2400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areas for </a:t>
            </a:r>
            <a:r>
              <a:rPr lang="fr-CA" altLang="fr-FR" sz="2400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geese</a:t>
            </a:r>
            <a:r>
              <a:rPr lang="fr-CA" altLang="fr-FR" sz="24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fr-CA" altLang="fr-FR" sz="2400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and </a:t>
            </a:r>
            <a:r>
              <a:rPr lang="fr-CA" altLang="fr-FR" sz="2400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waterfowls</a:t>
            </a:r>
            <a:endParaRPr lang="fr-CA" altLang="fr-FR" sz="24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23561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789363"/>
            <a:ext cx="8659812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" name="ZoneTexte 6"/>
          <p:cNvSpPr txBox="1">
            <a:spLocks noChangeArrowheads="1"/>
          </p:cNvSpPr>
          <p:nvPr/>
        </p:nvSpPr>
        <p:spPr bwMode="auto">
          <a:xfrm>
            <a:off x="251520" y="980728"/>
            <a:ext cx="2045047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en-CA" altLang="fr-FR" sz="2800" u="sng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Tailing site A</a:t>
            </a:r>
            <a:endParaRPr lang="en-CA" altLang="fr-FR" sz="2800" u="sng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5605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7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>
                <a:solidFill>
                  <a:schemeClr val="bg1"/>
                </a:solidFill>
                <a:latin typeface="Arial Narrow" pitchFamily="34" charset="0"/>
              </a:rPr>
              <a:t>Future View of Tailing Site A</a:t>
            </a:r>
            <a:endParaRPr lang="fr-FR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25608" name="Groupe 1"/>
          <p:cNvGrpSpPr>
            <a:grpSpLocks/>
          </p:cNvGrpSpPr>
          <p:nvPr/>
        </p:nvGrpSpPr>
        <p:grpSpPr bwMode="auto">
          <a:xfrm>
            <a:off x="323850" y="1628775"/>
            <a:ext cx="4103688" cy="4103688"/>
            <a:chOff x="539750" y="1628775"/>
            <a:chExt cx="4103688" cy="4103688"/>
          </a:xfrm>
        </p:grpSpPr>
        <p:pic>
          <p:nvPicPr>
            <p:cNvPr id="25611" name="Picture 3" descr="\\sm-data-galt\dao-shbk\Am\ENV\2011\F116067\infographie\Amenagement\mos_10cm_test5_avant_2.jp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1628775"/>
              <a:ext cx="4103688" cy="410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2" name="ZoneTexte 1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657476" y="1700213"/>
              <a:ext cx="1985962" cy="30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CA" altLang="fr-FR" sz="1400">
                  <a:solidFill>
                    <a:schemeClr val="bg2"/>
                  </a:solidFill>
                  <a:latin typeface="Times New Roman" pitchFamily="18" charset="0"/>
                </a:rPr>
                <a:t>Before</a:t>
              </a:r>
            </a:p>
          </p:txBody>
        </p:sp>
      </p:grpSp>
      <p:pic>
        <p:nvPicPr>
          <p:cNvPr id="25609" name="Picture 2" descr="\\sm-data-galt\dao-shbk\Am\ENV\2011\F116067\infographie\Amenagement\mos_10cm_test5_après_2.jpg"/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5" y="1628775"/>
            <a:ext cx="4105275" cy="4103688"/>
          </a:xfrm>
        </p:spPr>
      </p:pic>
      <p:sp>
        <p:nvSpPr>
          <p:cNvPr id="25610" name="ZoneTexte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616700" y="1700213"/>
            <a:ext cx="2203450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400">
                <a:solidFill>
                  <a:schemeClr val="bg2"/>
                </a:solidFill>
                <a:latin typeface="Times New Roman" pitchFamily="18" charset="0"/>
              </a:rPr>
              <a:t>After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27653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50825" y="2060575"/>
            <a:ext cx="2476500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dirty="0" smtClean="0">
                <a:latin typeface="Arial Narrow" panose="020B0606020202030204" pitchFamily="34" charset="0"/>
              </a:rPr>
              <a:t>1. To consolidate and to waterproof the dykes </a:t>
            </a:r>
            <a:endParaRPr lang="en-CA" b="1" dirty="0">
              <a:latin typeface="Arial Narrow" panose="020B060602020203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60350" y="2801938"/>
            <a:ext cx="2476500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dirty="0" smtClean="0">
                <a:latin typeface="Arial Narrow" panose="020B0606020202030204" pitchFamily="34" charset="0"/>
              </a:rPr>
              <a:t>2. To install impervious walls</a:t>
            </a:r>
            <a:endParaRPr lang="en-CA" b="1" dirty="0">
              <a:latin typeface="Arial Narrow" panose="020B0606020202030204" pitchFamily="34" charset="0"/>
            </a:endParaRPr>
          </a:p>
        </p:txBody>
      </p:sp>
      <p:sp>
        <p:nvSpPr>
          <p:cNvPr id="27657" name="ZoneTexte 6"/>
          <p:cNvSpPr txBox="1">
            <a:spLocks noChangeArrowheads="1"/>
          </p:cNvSpPr>
          <p:nvPr/>
        </p:nvSpPr>
        <p:spPr bwMode="auto">
          <a:xfrm>
            <a:off x="366713" y="1052513"/>
            <a:ext cx="8280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en-CA" altLang="fr-FR" sz="280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Tailing sites B and C</a:t>
            </a:r>
            <a:endParaRPr lang="en-CA" altLang="fr-FR" sz="280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51520" y="3501008"/>
            <a:ext cx="2476500" cy="64611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dirty="0" smtClean="0">
                <a:latin typeface="Arial Narrow" panose="020B0606020202030204" pitchFamily="34" charset="0"/>
              </a:rPr>
              <a:t>3. To </a:t>
            </a:r>
            <a:r>
              <a:rPr lang="en-CA" b="1" smtClean="0">
                <a:latin typeface="Arial Narrow" panose="020B0606020202030204" pitchFamily="34" charset="0"/>
              </a:rPr>
              <a:t>install impervious </a:t>
            </a:r>
            <a:r>
              <a:rPr lang="en-CA" b="1" dirty="0" smtClean="0">
                <a:latin typeface="Arial Narrow" panose="020B0606020202030204" pitchFamily="34" charset="0"/>
              </a:rPr>
              <a:t>cover with HDPE</a:t>
            </a:r>
            <a:endParaRPr lang="en-CA" b="1" dirty="0">
              <a:latin typeface="Arial Narrow" panose="020B0606020202030204" pitchFamily="34" charset="0"/>
            </a:endParaRPr>
          </a:p>
        </p:txBody>
      </p:sp>
      <p:sp>
        <p:nvSpPr>
          <p:cNvPr id="27659" name="ZoneTexte 49"/>
          <p:cNvSpPr txBox="1">
            <a:spLocks noChangeArrowheads="1"/>
          </p:cNvSpPr>
          <p:nvPr/>
        </p:nvSpPr>
        <p:spPr bwMode="auto">
          <a:xfrm>
            <a:off x="2771775" y="5356225"/>
            <a:ext cx="2392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1400" i="1" smtClean="0">
                <a:latin typeface="Arial Narrow" pitchFamily="34" charset="0"/>
              </a:rPr>
              <a:t>Overview</a:t>
            </a:r>
            <a:endParaRPr lang="en-CA" altLang="fr-FR" sz="1400" i="1">
              <a:latin typeface="Arial Narrow" pitchFamily="34" charset="0"/>
            </a:endParaRPr>
          </a:p>
        </p:txBody>
      </p:sp>
      <p:pic>
        <p:nvPicPr>
          <p:cNvPr id="27660" name="Picture 19" descr="C:\Users\cvittet\Desktop\To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2138363"/>
            <a:ext cx="3544887" cy="32385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1" name="Picture 5" descr="C:\Users\cvittet\Desktop\Génér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876800"/>
            <a:ext cx="1827212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/>
          <p:cNvGrpSpPr>
            <a:grpSpLocks/>
          </p:cNvGrpSpPr>
          <p:nvPr/>
        </p:nvGrpSpPr>
        <p:grpSpPr bwMode="auto">
          <a:xfrm>
            <a:off x="5802313" y="5368925"/>
            <a:ext cx="1208087" cy="733425"/>
            <a:chOff x="5802086" y="5294086"/>
            <a:chExt cx="1208314" cy="732971"/>
          </a:xfrm>
        </p:grpSpPr>
        <p:sp>
          <p:nvSpPr>
            <p:cNvPr id="2" name="Forme libre 1"/>
            <p:cNvSpPr/>
            <p:nvPr/>
          </p:nvSpPr>
          <p:spPr>
            <a:xfrm>
              <a:off x="5802086" y="5330576"/>
              <a:ext cx="606539" cy="696481"/>
            </a:xfrm>
            <a:custGeom>
              <a:avLst/>
              <a:gdLst>
                <a:gd name="connsiteX0" fmla="*/ 435428 w 605971"/>
                <a:gd name="connsiteY0" fmla="*/ 0 h 696686"/>
                <a:gd name="connsiteX1" fmla="*/ 431800 w 605971"/>
                <a:gd name="connsiteY1" fmla="*/ 65315 h 696686"/>
                <a:gd name="connsiteX2" fmla="*/ 388257 w 605971"/>
                <a:gd name="connsiteY2" fmla="*/ 141515 h 696686"/>
                <a:gd name="connsiteX3" fmla="*/ 315685 w 605971"/>
                <a:gd name="connsiteY3" fmla="*/ 214086 h 696686"/>
                <a:gd name="connsiteX4" fmla="*/ 203200 w 605971"/>
                <a:gd name="connsiteY4" fmla="*/ 341086 h 696686"/>
                <a:gd name="connsiteX5" fmla="*/ 112485 w 605971"/>
                <a:gd name="connsiteY5" fmla="*/ 453572 h 696686"/>
                <a:gd name="connsiteX6" fmla="*/ 0 w 605971"/>
                <a:gd name="connsiteY6" fmla="*/ 566058 h 696686"/>
                <a:gd name="connsiteX7" fmla="*/ 47171 w 605971"/>
                <a:gd name="connsiteY7" fmla="*/ 587829 h 696686"/>
                <a:gd name="connsiteX8" fmla="*/ 58057 w 605971"/>
                <a:gd name="connsiteY8" fmla="*/ 631372 h 696686"/>
                <a:gd name="connsiteX9" fmla="*/ 94343 w 605971"/>
                <a:gd name="connsiteY9" fmla="*/ 631372 h 696686"/>
                <a:gd name="connsiteX10" fmla="*/ 156028 w 605971"/>
                <a:gd name="connsiteY10" fmla="*/ 642258 h 696686"/>
                <a:gd name="connsiteX11" fmla="*/ 228600 w 605971"/>
                <a:gd name="connsiteY11" fmla="*/ 660400 h 696686"/>
                <a:gd name="connsiteX12" fmla="*/ 250371 w 605971"/>
                <a:gd name="connsiteY12" fmla="*/ 624115 h 696686"/>
                <a:gd name="connsiteX13" fmla="*/ 272143 w 605971"/>
                <a:gd name="connsiteY13" fmla="*/ 605972 h 696686"/>
                <a:gd name="connsiteX14" fmla="*/ 330200 w 605971"/>
                <a:gd name="connsiteY14" fmla="*/ 678543 h 696686"/>
                <a:gd name="connsiteX15" fmla="*/ 391885 w 605971"/>
                <a:gd name="connsiteY15" fmla="*/ 696686 h 696686"/>
                <a:gd name="connsiteX16" fmla="*/ 475343 w 605971"/>
                <a:gd name="connsiteY16" fmla="*/ 645886 h 696686"/>
                <a:gd name="connsiteX17" fmla="*/ 486228 w 605971"/>
                <a:gd name="connsiteY17" fmla="*/ 605972 h 696686"/>
                <a:gd name="connsiteX18" fmla="*/ 500743 w 605971"/>
                <a:gd name="connsiteY18" fmla="*/ 573315 h 696686"/>
                <a:gd name="connsiteX19" fmla="*/ 602343 w 605971"/>
                <a:gd name="connsiteY19" fmla="*/ 522515 h 696686"/>
                <a:gd name="connsiteX20" fmla="*/ 605971 w 605971"/>
                <a:gd name="connsiteY20" fmla="*/ 482600 h 696686"/>
                <a:gd name="connsiteX21" fmla="*/ 595085 w 605971"/>
                <a:gd name="connsiteY21" fmla="*/ 373743 h 696686"/>
                <a:gd name="connsiteX22" fmla="*/ 544285 w 605971"/>
                <a:gd name="connsiteY22" fmla="*/ 308429 h 696686"/>
                <a:gd name="connsiteX23" fmla="*/ 511628 w 605971"/>
                <a:gd name="connsiteY23" fmla="*/ 217715 h 696686"/>
                <a:gd name="connsiteX24" fmla="*/ 468085 w 605971"/>
                <a:gd name="connsiteY24" fmla="*/ 152400 h 696686"/>
                <a:gd name="connsiteX25" fmla="*/ 464457 w 605971"/>
                <a:gd name="connsiteY25" fmla="*/ 79829 h 696686"/>
                <a:gd name="connsiteX26" fmla="*/ 435428 w 605971"/>
                <a:gd name="connsiteY26" fmla="*/ 0 h 69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5971" h="696686">
                  <a:moveTo>
                    <a:pt x="435428" y="0"/>
                  </a:moveTo>
                  <a:lnTo>
                    <a:pt x="431800" y="65315"/>
                  </a:lnTo>
                  <a:lnTo>
                    <a:pt x="388257" y="141515"/>
                  </a:lnTo>
                  <a:lnTo>
                    <a:pt x="315685" y="214086"/>
                  </a:lnTo>
                  <a:lnTo>
                    <a:pt x="203200" y="341086"/>
                  </a:lnTo>
                  <a:lnTo>
                    <a:pt x="112485" y="453572"/>
                  </a:lnTo>
                  <a:lnTo>
                    <a:pt x="0" y="566058"/>
                  </a:lnTo>
                  <a:lnTo>
                    <a:pt x="47171" y="587829"/>
                  </a:lnTo>
                  <a:lnTo>
                    <a:pt x="58057" y="631372"/>
                  </a:lnTo>
                  <a:lnTo>
                    <a:pt x="94343" y="631372"/>
                  </a:lnTo>
                  <a:lnTo>
                    <a:pt x="156028" y="642258"/>
                  </a:lnTo>
                  <a:lnTo>
                    <a:pt x="228600" y="660400"/>
                  </a:lnTo>
                  <a:lnTo>
                    <a:pt x="250371" y="624115"/>
                  </a:lnTo>
                  <a:lnTo>
                    <a:pt x="272143" y="605972"/>
                  </a:lnTo>
                  <a:lnTo>
                    <a:pt x="330200" y="678543"/>
                  </a:lnTo>
                  <a:lnTo>
                    <a:pt x="391885" y="696686"/>
                  </a:lnTo>
                  <a:lnTo>
                    <a:pt x="475343" y="645886"/>
                  </a:lnTo>
                  <a:lnTo>
                    <a:pt x="486228" y="605972"/>
                  </a:lnTo>
                  <a:lnTo>
                    <a:pt x="500743" y="573315"/>
                  </a:lnTo>
                  <a:lnTo>
                    <a:pt x="602343" y="522515"/>
                  </a:lnTo>
                  <a:lnTo>
                    <a:pt x="605971" y="482600"/>
                  </a:lnTo>
                  <a:lnTo>
                    <a:pt x="595085" y="373743"/>
                  </a:lnTo>
                  <a:lnTo>
                    <a:pt x="544285" y="308429"/>
                  </a:lnTo>
                  <a:lnTo>
                    <a:pt x="511628" y="217715"/>
                  </a:lnTo>
                  <a:lnTo>
                    <a:pt x="468085" y="152400"/>
                  </a:lnTo>
                  <a:lnTo>
                    <a:pt x="464457" y="79829"/>
                  </a:lnTo>
                  <a:lnTo>
                    <a:pt x="435428" y="0"/>
                  </a:lnTo>
                  <a:close/>
                </a:path>
              </a:pathLst>
            </a:custGeom>
            <a:solidFill>
              <a:srgbClr val="C8D5A2"/>
            </a:solidFill>
            <a:ln>
              <a:solidFill>
                <a:srgbClr val="788C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6" name="ZoneTexte 15"/>
            <p:cNvSpPr txBox="1"/>
            <p:nvPr/>
          </p:nvSpPr>
          <p:spPr bwMode="auto">
            <a:xfrm>
              <a:off x="5976744" y="5601870"/>
              <a:ext cx="466813" cy="2760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2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B</a:t>
              </a:r>
              <a:endParaRPr lang="en-CA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" name="Forme libre 2"/>
            <p:cNvSpPr/>
            <p:nvPr/>
          </p:nvSpPr>
          <p:spPr>
            <a:xfrm>
              <a:off x="6267310" y="5294086"/>
              <a:ext cx="743090" cy="710760"/>
            </a:xfrm>
            <a:custGeom>
              <a:avLst/>
              <a:gdLst>
                <a:gd name="connsiteX0" fmla="*/ 0 w 743857"/>
                <a:gd name="connsiteY0" fmla="*/ 61685 h 711200"/>
                <a:gd name="connsiteX1" fmla="*/ 25400 w 743857"/>
                <a:gd name="connsiteY1" fmla="*/ 137885 h 711200"/>
                <a:gd name="connsiteX2" fmla="*/ 14514 w 743857"/>
                <a:gd name="connsiteY2" fmla="*/ 188685 h 711200"/>
                <a:gd name="connsiteX3" fmla="*/ 65314 w 743857"/>
                <a:gd name="connsiteY3" fmla="*/ 261257 h 711200"/>
                <a:gd name="connsiteX4" fmla="*/ 90714 w 743857"/>
                <a:gd name="connsiteY4" fmla="*/ 341085 h 711200"/>
                <a:gd name="connsiteX5" fmla="*/ 145143 w 743857"/>
                <a:gd name="connsiteY5" fmla="*/ 406400 h 711200"/>
                <a:gd name="connsiteX6" fmla="*/ 159657 w 743857"/>
                <a:gd name="connsiteY6" fmla="*/ 555171 h 711200"/>
                <a:gd name="connsiteX7" fmla="*/ 188686 w 743857"/>
                <a:gd name="connsiteY7" fmla="*/ 569685 h 711200"/>
                <a:gd name="connsiteX8" fmla="*/ 275771 w 743857"/>
                <a:gd name="connsiteY8" fmla="*/ 576943 h 711200"/>
                <a:gd name="connsiteX9" fmla="*/ 315686 w 743857"/>
                <a:gd name="connsiteY9" fmla="*/ 620485 h 711200"/>
                <a:gd name="connsiteX10" fmla="*/ 275771 w 743857"/>
                <a:gd name="connsiteY10" fmla="*/ 667657 h 711200"/>
                <a:gd name="connsiteX11" fmla="*/ 308428 w 743857"/>
                <a:gd name="connsiteY11" fmla="*/ 696685 h 711200"/>
                <a:gd name="connsiteX12" fmla="*/ 330200 w 743857"/>
                <a:gd name="connsiteY12" fmla="*/ 682171 h 711200"/>
                <a:gd name="connsiteX13" fmla="*/ 395514 w 743857"/>
                <a:gd name="connsiteY13" fmla="*/ 711200 h 711200"/>
                <a:gd name="connsiteX14" fmla="*/ 446314 w 743857"/>
                <a:gd name="connsiteY14" fmla="*/ 674914 h 711200"/>
                <a:gd name="connsiteX15" fmla="*/ 464457 w 743857"/>
                <a:gd name="connsiteY15" fmla="*/ 653143 h 711200"/>
                <a:gd name="connsiteX16" fmla="*/ 537028 w 743857"/>
                <a:gd name="connsiteY16" fmla="*/ 609600 h 711200"/>
                <a:gd name="connsiteX17" fmla="*/ 584200 w 743857"/>
                <a:gd name="connsiteY17" fmla="*/ 533400 h 711200"/>
                <a:gd name="connsiteX18" fmla="*/ 638628 w 743857"/>
                <a:gd name="connsiteY18" fmla="*/ 497114 h 711200"/>
                <a:gd name="connsiteX19" fmla="*/ 664028 w 743857"/>
                <a:gd name="connsiteY19" fmla="*/ 468085 h 711200"/>
                <a:gd name="connsiteX20" fmla="*/ 664028 w 743857"/>
                <a:gd name="connsiteY20" fmla="*/ 468085 h 711200"/>
                <a:gd name="connsiteX21" fmla="*/ 674914 w 743857"/>
                <a:gd name="connsiteY21" fmla="*/ 413657 h 711200"/>
                <a:gd name="connsiteX22" fmla="*/ 700314 w 743857"/>
                <a:gd name="connsiteY22" fmla="*/ 348343 h 711200"/>
                <a:gd name="connsiteX23" fmla="*/ 700314 w 743857"/>
                <a:gd name="connsiteY23" fmla="*/ 293914 h 711200"/>
                <a:gd name="connsiteX24" fmla="*/ 743857 w 743857"/>
                <a:gd name="connsiteY24" fmla="*/ 239485 h 711200"/>
                <a:gd name="connsiteX25" fmla="*/ 732971 w 743857"/>
                <a:gd name="connsiteY25" fmla="*/ 203200 h 711200"/>
                <a:gd name="connsiteX26" fmla="*/ 732971 w 743857"/>
                <a:gd name="connsiteY26" fmla="*/ 174171 h 711200"/>
                <a:gd name="connsiteX27" fmla="*/ 660400 w 743857"/>
                <a:gd name="connsiteY27" fmla="*/ 177800 h 711200"/>
                <a:gd name="connsiteX28" fmla="*/ 613228 w 743857"/>
                <a:gd name="connsiteY28" fmla="*/ 214085 h 711200"/>
                <a:gd name="connsiteX29" fmla="*/ 576943 w 743857"/>
                <a:gd name="connsiteY29" fmla="*/ 217714 h 711200"/>
                <a:gd name="connsiteX30" fmla="*/ 558800 w 743857"/>
                <a:gd name="connsiteY30" fmla="*/ 203200 h 711200"/>
                <a:gd name="connsiteX31" fmla="*/ 558800 w 743857"/>
                <a:gd name="connsiteY31" fmla="*/ 170543 h 711200"/>
                <a:gd name="connsiteX32" fmla="*/ 508000 w 743857"/>
                <a:gd name="connsiteY32" fmla="*/ 130628 h 711200"/>
                <a:gd name="connsiteX33" fmla="*/ 482600 w 743857"/>
                <a:gd name="connsiteY33" fmla="*/ 76200 h 711200"/>
                <a:gd name="connsiteX34" fmla="*/ 460828 w 743857"/>
                <a:gd name="connsiteY34" fmla="*/ 61685 h 711200"/>
                <a:gd name="connsiteX35" fmla="*/ 410028 w 743857"/>
                <a:gd name="connsiteY35" fmla="*/ 43543 h 711200"/>
                <a:gd name="connsiteX36" fmla="*/ 370114 w 743857"/>
                <a:gd name="connsiteY36" fmla="*/ 58057 h 711200"/>
                <a:gd name="connsiteX37" fmla="*/ 330200 w 743857"/>
                <a:gd name="connsiteY37" fmla="*/ 47171 h 711200"/>
                <a:gd name="connsiteX38" fmla="*/ 217714 w 743857"/>
                <a:gd name="connsiteY38" fmla="*/ 76200 h 711200"/>
                <a:gd name="connsiteX39" fmla="*/ 148771 w 743857"/>
                <a:gd name="connsiteY39" fmla="*/ 18143 h 711200"/>
                <a:gd name="connsiteX40" fmla="*/ 130628 w 743857"/>
                <a:gd name="connsiteY40" fmla="*/ 0 h 711200"/>
                <a:gd name="connsiteX41" fmla="*/ 90714 w 743857"/>
                <a:gd name="connsiteY41" fmla="*/ 0 h 711200"/>
                <a:gd name="connsiteX42" fmla="*/ 54428 w 743857"/>
                <a:gd name="connsiteY42" fmla="*/ 0 h 711200"/>
                <a:gd name="connsiteX43" fmla="*/ 0 w 743857"/>
                <a:gd name="connsiteY43" fmla="*/ 61685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43857" h="711200">
                  <a:moveTo>
                    <a:pt x="0" y="61685"/>
                  </a:moveTo>
                  <a:lnTo>
                    <a:pt x="25400" y="137885"/>
                  </a:lnTo>
                  <a:lnTo>
                    <a:pt x="14514" y="188685"/>
                  </a:lnTo>
                  <a:lnTo>
                    <a:pt x="65314" y="261257"/>
                  </a:lnTo>
                  <a:lnTo>
                    <a:pt x="90714" y="341085"/>
                  </a:lnTo>
                  <a:lnTo>
                    <a:pt x="145143" y="406400"/>
                  </a:lnTo>
                  <a:lnTo>
                    <a:pt x="159657" y="555171"/>
                  </a:lnTo>
                  <a:lnTo>
                    <a:pt x="188686" y="569685"/>
                  </a:lnTo>
                  <a:lnTo>
                    <a:pt x="275771" y="576943"/>
                  </a:lnTo>
                  <a:lnTo>
                    <a:pt x="315686" y="620485"/>
                  </a:lnTo>
                  <a:lnTo>
                    <a:pt x="275771" y="667657"/>
                  </a:lnTo>
                  <a:lnTo>
                    <a:pt x="308428" y="696685"/>
                  </a:lnTo>
                  <a:lnTo>
                    <a:pt x="330200" y="682171"/>
                  </a:lnTo>
                  <a:lnTo>
                    <a:pt x="395514" y="711200"/>
                  </a:lnTo>
                  <a:lnTo>
                    <a:pt x="446314" y="674914"/>
                  </a:lnTo>
                  <a:lnTo>
                    <a:pt x="464457" y="653143"/>
                  </a:lnTo>
                  <a:lnTo>
                    <a:pt x="537028" y="609600"/>
                  </a:lnTo>
                  <a:lnTo>
                    <a:pt x="584200" y="533400"/>
                  </a:lnTo>
                  <a:lnTo>
                    <a:pt x="638628" y="497114"/>
                  </a:lnTo>
                  <a:lnTo>
                    <a:pt x="664028" y="468085"/>
                  </a:lnTo>
                  <a:lnTo>
                    <a:pt x="664028" y="468085"/>
                  </a:lnTo>
                  <a:lnTo>
                    <a:pt x="674914" y="413657"/>
                  </a:lnTo>
                  <a:lnTo>
                    <a:pt x="700314" y="348343"/>
                  </a:lnTo>
                  <a:lnTo>
                    <a:pt x="700314" y="293914"/>
                  </a:lnTo>
                  <a:lnTo>
                    <a:pt x="743857" y="239485"/>
                  </a:lnTo>
                  <a:lnTo>
                    <a:pt x="732971" y="203200"/>
                  </a:lnTo>
                  <a:lnTo>
                    <a:pt x="732971" y="174171"/>
                  </a:lnTo>
                  <a:lnTo>
                    <a:pt x="660400" y="177800"/>
                  </a:lnTo>
                  <a:lnTo>
                    <a:pt x="613228" y="214085"/>
                  </a:lnTo>
                  <a:lnTo>
                    <a:pt x="576943" y="217714"/>
                  </a:lnTo>
                  <a:lnTo>
                    <a:pt x="558800" y="203200"/>
                  </a:lnTo>
                  <a:lnTo>
                    <a:pt x="558800" y="170543"/>
                  </a:lnTo>
                  <a:lnTo>
                    <a:pt x="508000" y="130628"/>
                  </a:lnTo>
                  <a:lnTo>
                    <a:pt x="482600" y="76200"/>
                  </a:lnTo>
                  <a:lnTo>
                    <a:pt x="460828" y="61685"/>
                  </a:lnTo>
                  <a:lnTo>
                    <a:pt x="410028" y="43543"/>
                  </a:lnTo>
                  <a:lnTo>
                    <a:pt x="370114" y="58057"/>
                  </a:lnTo>
                  <a:lnTo>
                    <a:pt x="330200" y="47171"/>
                  </a:lnTo>
                  <a:lnTo>
                    <a:pt x="217714" y="76200"/>
                  </a:lnTo>
                  <a:lnTo>
                    <a:pt x="148771" y="18143"/>
                  </a:lnTo>
                  <a:lnTo>
                    <a:pt x="130628" y="0"/>
                  </a:lnTo>
                  <a:lnTo>
                    <a:pt x="90714" y="0"/>
                  </a:lnTo>
                  <a:lnTo>
                    <a:pt x="54428" y="0"/>
                  </a:lnTo>
                  <a:lnTo>
                    <a:pt x="0" y="61685"/>
                  </a:lnTo>
                  <a:close/>
                </a:path>
              </a:pathLst>
            </a:custGeom>
            <a:solidFill>
              <a:srgbClr val="A0ACC7"/>
            </a:solidFill>
            <a:ln>
              <a:solidFill>
                <a:srgbClr val="4958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4" name="ZoneTexte 33"/>
            <p:cNvSpPr txBox="1"/>
            <p:nvPr/>
          </p:nvSpPr>
          <p:spPr bwMode="auto">
            <a:xfrm>
              <a:off x="6443557" y="5465430"/>
              <a:ext cx="468400" cy="2760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2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</a:t>
              </a:r>
              <a:endParaRPr lang="en-CA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663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smtClean="0">
                <a:solidFill>
                  <a:schemeClr val="bg1"/>
                </a:solidFill>
                <a:latin typeface="Arial Narrow" pitchFamily="34" charset="0"/>
              </a:rPr>
              <a:t>Proposed restoration Scenario</a:t>
            </a:r>
            <a:endParaRPr lang="en-CA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19" name="Groupe 18"/>
          <p:cNvGrpSpPr>
            <a:grpSpLocks/>
          </p:cNvGrpSpPr>
          <p:nvPr/>
        </p:nvGrpSpPr>
        <p:grpSpPr bwMode="auto">
          <a:xfrm>
            <a:off x="3203575" y="3124200"/>
            <a:ext cx="2316163" cy="1752600"/>
            <a:chOff x="3203848" y="3048429"/>
            <a:chExt cx="2316626" cy="1753759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5436319" y="3048429"/>
              <a:ext cx="84155" cy="381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700" name="Groupe 16"/>
            <p:cNvGrpSpPr>
              <a:grpSpLocks/>
            </p:cNvGrpSpPr>
            <p:nvPr/>
          </p:nvGrpSpPr>
          <p:grpSpPr bwMode="auto">
            <a:xfrm>
              <a:off x="3203848" y="4653136"/>
              <a:ext cx="490385" cy="149052"/>
              <a:chOff x="3203848" y="4653136"/>
              <a:chExt cx="490385" cy="149052"/>
            </a:xfrm>
          </p:grpSpPr>
          <p:cxnSp>
            <p:nvCxnSpPr>
              <p:cNvPr id="32" name="Connecteur droit 31"/>
              <p:cNvCxnSpPr/>
              <p:nvPr/>
            </p:nvCxnSpPr>
            <p:spPr>
              <a:xfrm>
                <a:off x="3419791" y="4764063"/>
                <a:ext cx="274693" cy="3812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>
                <a:off x="3203848" y="4652864"/>
                <a:ext cx="215943" cy="111199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e 24"/>
          <p:cNvGrpSpPr>
            <a:grpSpLocks/>
          </p:cNvGrpSpPr>
          <p:nvPr/>
        </p:nvGrpSpPr>
        <p:grpSpPr bwMode="auto">
          <a:xfrm>
            <a:off x="3144838" y="3143250"/>
            <a:ext cx="2998787" cy="1708150"/>
            <a:chOff x="3144253" y="3068053"/>
            <a:chExt cx="2999873" cy="1708484"/>
          </a:xfrm>
        </p:grpSpPr>
        <p:sp>
          <p:nvSpPr>
            <p:cNvPr id="20" name="Forme libre 19"/>
            <p:cNvSpPr/>
            <p:nvPr/>
          </p:nvSpPr>
          <p:spPr>
            <a:xfrm>
              <a:off x="3144253" y="3228422"/>
              <a:ext cx="1070362" cy="1548115"/>
            </a:xfrm>
            <a:custGeom>
              <a:avLst/>
              <a:gdLst>
                <a:gd name="connsiteX0" fmla="*/ 549442 w 1070810"/>
                <a:gd name="connsiteY0" fmla="*/ 1548063 h 1548063"/>
                <a:gd name="connsiteX1" fmla="*/ 288758 w 1070810"/>
                <a:gd name="connsiteY1" fmla="*/ 1515979 h 1548063"/>
                <a:gd name="connsiteX2" fmla="*/ 76200 w 1070810"/>
                <a:gd name="connsiteY2" fmla="*/ 1403684 h 1548063"/>
                <a:gd name="connsiteX3" fmla="*/ 0 w 1070810"/>
                <a:gd name="connsiteY3" fmla="*/ 1351547 h 1548063"/>
                <a:gd name="connsiteX4" fmla="*/ 0 w 1070810"/>
                <a:gd name="connsiteY4" fmla="*/ 1327484 h 1548063"/>
                <a:gd name="connsiteX5" fmla="*/ 224589 w 1070810"/>
                <a:gd name="connsiteY5" fmla="*/ 1070810 h 1548063"/>
                <a:gd name="connsiteX6" fmla="*/ 461210 w 1070810"/>
                <a:gd name="connsiteY6" fmla="*/ 818147 h 1548063"/>
                <a:gd name="connsiteX7" fmla="*/ 657726 w 1070810"/>
                <a:gd name="connsiteY7" fmla="*/ 585537 h 1548063"/>
                <a:gd name="connsiteX8" fmla="*/ 850231 w 1070810"/>
                <a:gd name="connsiteY8" fmla="*/ 328863 h 1548063"/>
                <a:gd name="connsiteX9" fmla="*/ 1026694 w 1070810"/>
                <a:gd name="connsiteY9" fmla="*/ 124326 h 1548063"/>
                <a:gd name="connsiteX10" fmla="*/ 1058779 w 1070810"/>
                <a:gd name="connsiteY10" fmla="*/ 0 h 1548063"/>
                <a:gd name="connsiteX11" fmla="*/ 1070810 w 1070810"/>
                <a:gd name="connsiteY11" fmla="*/ 12031 h 1548063"/>
                <a:gd name="connsiteX12" fmla="*/ 1022684 w 1070810"/>
                <a:gd name="connsiteY12" fmla="*/ 152400 h 1548063"/>
                <a:gd name="connsiteX13" fmla="*/ 653715 w 1070810"/>
                <a:gd name="connsiteY13" fmla="*/ 617621 h 1548063"/>
                <a:gd name="connsiteX14" fmla="*/ 368968 w 1070810"/>
                <a:gd name="connsiteY14" fmla="*/ 942473 h 1548063"/>
                <a:gd name="connsiteX15" fmla="*/ 208547 w 1070810"/>
                <a:gd name="connsiteY15" fmla="*/ 1118937 h 1548063"/>
                <a:gd name="connsiteX16" fmla="*/ 112294 w 1070810"/>
                <a:gd name="connsiteY16" fmla="*/ 1215189 h 1548063"/>
                <a:gd name="connsiteX17" fmla="*/ 12031 w 1070810"/>
                <a:gd name="connsiteY17" fmla="*/ 1343526 h 1548063"/>
                <a:gd name="connsiteX18" fmla="*/ 124326 w 1070810"/>
                <a:gd name="connsiteY18" fmla="*/ 1419726 h 1548063"/>
                <a:gd name="connsiteX19" fmla="*/ 308810 w 1070810"/>
                <a:gd name="connsiteY19" fmla="*/ 1511968 h 1548063"/>
                <a:gd name="connsiteX20" fmla="*/ 549442 w 1070810"/>
                <a:gd name="connsiteY20" fmla="*/ 1548063 h 154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0810" h="1548063">
                  <a:moveTo>
                    <a:pt x="549442" y="1548063"/>
                  </a:moveTo>
                  <a:lnTo>
                    <a:pt x="288758" y="1515979"/>
                  </a:lnTo>
                  <a:lnTo>
                    <a:pt x="76200" y="1403684"/>
                  </a:lnTo>
                  <a:lnTo>
                    <a:pt x="0" y="1351547"/>
                  </a:lnTo>
                  <a:lnTo>
                    <a:pt x="0" y="1327484"/>
                  </a:lnTo>
                  <a:lnTo>
                    <a:pt x="224589" y="1070810"/>
                  </a:lnTo>
                  <a:lnTo>
                    <a:pt x="461210" y="818147"/>
                  </a:lnTo>
                  <a:lnTo>
                    <a:pt x="657726" y="585537"/>
                  </a:lnTo>
                  <a:lnTo>
                    <a:pt x="850231" y="328863"/>
                  </a:lnTo>
                  <a:lnTo>
                    <a:pt x="1026694" y="124326"/>
                  </a:lnTo>
                  <a:lnTo>
                    <a:pt x="1058779" y="0"/>
                  </a:lnTo>
                  <a:lnTo>
                    <a:pt x="1070810" y="12031"/>
                  </a:lnTo>
                  <a:lnTo>
                    <a:pt x="1022684" y="152400"/>
                  </a:lnTo>
                  <a:lnTo>
                    <a:pt x="653715" y="617621"/>
                  </a:lnTo>
                  <a:lnTo>
                    <a:pt x="368968" y="942473"/>
                  </a:lnTo>
                  <a:lnTo>
                    <a:pt x="208547" y="1118937"/>
                  </a:lnTo>
                  <a:lnTo>
                    <a:pt x="112294" y="1215189"/>
                  </a:lnTo>
                  <a:lnTo>
                    <a:pt x="12031" y="1343526"/>
                  </a:lnTo>
                  <a:lnTo>
                    <a:pt x="124326" y="1419726"/>
                  </a:lnTo>
                  <a:lnTo>
                    <a:pt x="308810" y="1511968"/>
                  </a:lnTo>
                  <a:lnTo>
                    <a:pt x="549442" y="154806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5076940" y="3068053"/>
              <a:ext cx="1067186" cy="1656087"/>
            </a:xfrm>
            <a:custGeom>
              <a:avLst/>
              <a:gdLst>
                <a:gd name="connsiteX0" fmla="*/ 0 w 1066800"/>
                <a:gd name="connsiteY0" fmla="*/ 1612231 h 1656347"/>
                <a:gd name="connsiteX1" fmla="*/ 276727 w 1066800"/>
                <a:gd name="connsiteY1" fmla="*/ 1656347 h 1656347"/>
                <a:gd name="connsiteX2" fmla="*/ 441158 w 1066800"/>
                <a:gd name="connsiteY2" fmla="*/ 1592179 h 1656347"/>
                <a:gd name="connsiteX3" fmla="*/ 509337 w 1066800"/>
                <a:gd name="connsiteY3" fmla="*/ 1540042 h 1656347"/>
                <a:gd name="connsiteX4" fmla="*/ 661737 w 1066800"/>
                <a:gd name="connsiteY4" fmla="*/ 1423736 h 1656347"/>
                <a:gd name="connsiteX5" fmla="*/ 862263 w 1066800"/>
                <a:gd name="connsiteY5" fmla="*/ 1215189 h 1656347"/>
                <a:gd name="connsiteX6" fmla="*/ 898358 w 1066800"/>
                <a:gd name="connsiteY6" fmla="*/ 1034715 h 1656347"/>
                <a:gd name="connsiteX7" fmla="*/ 1018674 w 1066800"/>
                <a:gd name="connsiteY7" fmla="*/ 870284 h 1656347"/>
                <a:gd name="connsiteX8" fmla="*/ 1030706 w 1066800"/>
                <a:gd name="connsiteY8" fmla="*/ 721894 h 1656347"/>
                <a:gd name="connsiteX9" fmla="*/ 1066800 w 1066800"/>
                <a:gd name="connsiteY9" fmla="*/ 549442 h 1656347"/>
                <a:gd name="connsiteX10" fmla="*/ 1026695 w 1066800"/>
                <a:gd name="connsiteY10" fmla="*/ 381000 h 1656347"/>
                <a:gd name="connsiteX11" fmla="*/ 1006642 w 1066800"/>
                <a:gd name="connsiteY11" fmla="*/ 393031 h 1656347"/>
                <a:gd name="connsiteX12" fmla="*/ 910390 w 1066800"/>
                <a:gd name="connsiteY12" fmla="*/ 465221 h 1656347"/>
                <a:gd name="connsiteX13" fmla="*/ 854242 w 1066800"/>
                <a:gd name="connsiteY13" fmla="*/ 477252 h 1656347"/>
                <a:gd name="connsiteX14" fmla="*/ 689811 w 1066800"/>
                <a:gd name="connsiteY14" fmla="*/ 449179 h 1656347"/>
                <a:gd name="connsiteX15" fmla="*/ 693821 w 1066800"/>
                <a:gd name="connsiteY15" fmla="*/ 376989 h 1656347"/>
                <a:gd name="connsiteX16" fmla="*/ 597569 w 1066800"/>
                <a:gd name="connsiteY16" fmla="*/ 268705 h 1656347"/>
                <a:gd name="connsiteX17" fmla="*/ 533400 w 1066800"/>
                <a:gd name="connsiteY17" fmla="*/ 192505 h 1656347"/>
                <a:gd name="connsiteX18" fmla="*/ 509337 w 1066800"/>
                <a:gd name="connsiteY18" fmla="*/ 100263 h 1656347"/>
                <a:gd name="connsiteX19" fmla="*/ 509337 w 1066800"/>
                <a:gd name="connsiteY19" fmla="*/ 68179 h 1656347"/>
                <a:gd name="connsiteX20" fmla="*/ 473242 w 1066800"/>
                <a:gd name="connsiteY20" fmla="*/ 76200 h 1656347"/>
                <a:gd name="connsiteX21" fmla="*/ 409074 w 1066800"/>
                <a:gd name="connsiteY21" fmla="*/ 84221 h 1656347"/>
                <a:gd name="connsiteX22" fmla="*/ 413085 w 1066800"/>
                <a:gd name="connsiteY22" fmla="*/ 32084 h 1656347"/>
                <a:gd name="connsiteX23" fmla="*/ 324853 w 1066800"/>
                <a:gd name="connsiteY23" fmla="*/ 0 h 1656347"/>
                <a:gd name="connsiteX24" fmla="*/ 308811 w 1066800"/>
                <a:gd name="connsiteY24" fmla="*/ 12031 h 1656347"/>
                <a:gd name="connsiteX25" fmla="*/ 417095 w 1066800"/>
                <a:gd name="connsiteY25" fmla="*/ 44115 h 1656347"/>
                <a:gd name="connsiteX26" fmla="*/ 409074 w 1066800"/>
                <a:gd name="connsiteY26" fmla="*/ 92242 h 1656347"/>
                <a:gd name="connsiteX27" fmla="*/ 505327 w 1066800"/>
                <a:gd name="connsiteY27" fmla="*/ 80210 h 1656347"/>
                <a:gd name="connsiteX28" fmla="*/ 513348 w 1066800"/>
                <a:gd name="connsiteY28" fmla="*/ 192505 h 1656347"/>
                <a:gd name="connsiteX29" fmla="*/ 685800 w 1066800"/>
                <a:gd name="connsiteY29" fmla="*/ 376989 h 1656347"/>
                <a:gd name="connsiteX30" fmla="*/ 689811 w 1066800"/>
                <a:gd name="connsiteY30" fmla="*/ 465221 h 1656347"/>
                <a:gd name="connsiteX31" fmla="*/ 854242 w 1066800"/>
                <a:gd name="connsiteY31" fmla="*/ 489284 h 1656347"/>
                <a:gd name="connsiteX32" fmla="*/ 926432 w 1066800"/>
                <a:gd name="connsiteY32" fmla="*/ 469231 h 1656347"/>
                <a:gd name="connsiteX33" fmla="*/ 1026695 w 1066800"/>
                <a:gd name="connsiteY33" fmla="*/ 389021 h 1656347"/>
                <a:gd name="connsiteX34" fmla="*/ 1030706 w 1066800"/>
                <a:gd name="connsiteY34" fmla="*/ 429126 h 1656347"/>
                <a:gd name="connsiteX35" fmla="*/ 1038727 w 1066800"/>
                <a:gd name="connsiteY35" fmla="*/ 457200 h 1656347"/>
                <a:gd name="connsiteX36" fmla="*/ 1050758 w 1066800"/>
                <a:gd name="connsiteY36" fmla="*/ 545431 h 1656347"/>
                <a:gd name="connsiteX37" fmla="*/ 1046748 w 1066800"/>
                <a:gd name="connsiteY37" fmla="*/ 585536 h 1656347"/>
                <a:gd name="connsiteX38" fmla="*/ 1006642 w 1066800"/>
                <a:gd name="connsiteY38" fmla="*/ 862263 h 1656347"/>
                <a:gd name="connsiteX39" fmla="*/ 878306 w 1066800"/>
                <a:gd name="connsiteY39" fmla="*/ 1042736 h 1656347"/>
                <a:gd name="connsiteX40" fmla="*/ 854242 w 1066800"/>
                <a:gd name="connsiteY40" fmla="*/ 1215189 h 1656347"/>
                <a:gd name="connsiteX41" fmla="*/ 653716 w 1066800"/>
                <a:gd name="connsiteY41" fmla="*/ 1415715 h 1656347"/>
                <a:gd name="connsiteX42" fmla="*/ 429127 w 1066800"/>
                <a:gd name="connsiteY42" fmla="*/ 1588168 h 1656347"/>
                <a:gd name="connsiteX43" fmla="*/ 284748 w 1066800"/>
                <a:gd name="connsiteY43" fmla="*/ 1648326 h 1656347"/>
                <a:gd name="connsiteX44" fmla="*/ 0 w 1066800"/>
                <a:gd name="connsiteY44" fmla="*/ 1612231 h 165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66800" h="1656347">
                  <a:moveTo>
                    <a:pt x="0" y="1612231"/>
                  </a:moveTo>
                  <a:lnTo>
                    <a:pt x="276727" y="1656347"/>
                  </a:lnTo>
                  <a:lnTo>
                    <a:pt x="441158" y="1592179"/>
                  </a:lnTo>
                  <a:lnTo>
                    <a:pt x="509337" y="1540042"/>
                  </a:lnTo>
                  <a:lnTo>
                    <a:pt x="661737" y="1423736"/>
                  </a:lnTo>
                  <a:lnTo>
                    <a:pt x="862263" y="1215189"/>
                  </a:lnTo>
                  <a:lnTo>
                    <a:pt x="898358" y="1034715"/>
                  </a:lnTo>
                  <a:lnTo>
                    <a:pt x="1018674" y="870284"/>
                  </a:lnTo>
                  <a:lnTo>
                    <a:pt x="1030706" y="721894"/>
                  </a:lnTo>
                  <a:lnTo>
                    <a:pt x="1066800" y="549442"/>
                  </a:lnTo>
                  <a:lnTo>
                    <a:pt x="1026695" y="381000"/>
                  </a:lnTo>
                  <a:lnTo>
                    <a:pt x="1006642" y="393031"/>
                  </a:lnTo>
                  <a:lnTo>
                    <a:pt x="910390" y="465221"/>
                  </a:lnTo>
                  <a:lnTo>
                    <a:pt x="854242" y="477252"/>
                  </a:lnTo>
                  <a:lnTo>
                    <a:pt x="689811" y="449179"/>
                  </a:lnTo>
                  <a:lnTo>
                    <a:pt x="693821" y="376989"/>
                  </a:lnTo>
                  <a:lnTo>
                    <a:pt x="597569" y="268705"/>
                  </a:lnTo>
                  <a:lnTo>
                    <a:pt x="533400" y="192505"/>
                  </a:lnTo>
                  <a:lnTo>
                    <a:pt x="509337" y="100263"/>
                  </a:lnTo>
                  <a:lnTo>
                    <a:pt x="509337" y="68179"/>
                  </a:lnTo>
                  <a:lnTo>
                    <a:pt x="473242" y="76200"/>
                  </a:lnTo>
                  <a:lnTo>
                    <a:pt x="409074" y="84221"/>
                  </a:lnTo>
                  <a:lnTo>
                    <a:pt x="413085" y="32084"/>
                  </a:lnTo>
                  <a:lnTo>
                    <a:pt x="324853" y="0"/>
                  </a:lnTo>
                  <a:lnTo>
                    <a:pt x="308811" y="12031"/>
                  </a:lnTo>
                  <a:lnTo>
                    <a:pt x="417095" y="44115"/>
                  </a:lnTo>
                  <a:lnTo>
                    <a:pt x="409074" y="92242"/>
                  </a:lnTo>
                  <a:lnTo>
                    <a:pt x="505327" y="80210"/>
                  </a:lnTo>
                  <a:lnTo>
                    <a:pt x="513348" y="192505"/>
                  </a:lnTo>
                  <a:lnTo>
                    <a:pt x="685800" y="376989"/>
                  </a:lnTo>
                  <a:lnTo>
                    <a:pt x="689811" y="465221"/>
                  </a:lnTo>
                  <a:lnTo>
                    <a:pt x="854242" y="489284"/>
                  </a:lnTo>
                  <a:lnTo>
                    <a:pt x="926432" y="469231"/>
                  </a:lnTo>
                  <a:lnTo>
                    <a:pt x="1026695" y="389021"/>
                  </a:lnTo>
                  <a:cubicBezTo>
                    <a:pt x="1028032" y="402389"/>
                    <a:pt x="1028371" y="415895"/>
                    <a:pt x="1030706" y="429126"/>
                  </a:cubicBezTo>
                  <a:cubicBezTo>
                    <a:pt x="1032397" y="438710"/>
                    <a:pt x="1038727" y="457200"/>
                    <a:pt x="1038727" y="457200"/>
                  </a:cubicBezTo>
                  <a:lnTo>
                    <a:pt x="1050758" y="545431"/>
                  </a:lnTo>
                  <a:lnTo>
                    <a:pt x="1046748" y="585536"/>
                  </a:lnTo>
                  <a:lnTo>
                    <a:pt x="1006642" y="862263"/>
                  </a:lnTo>
                  <a:lnTo>
                    <a:pt x="878306" y="1042736"/>
                  </a:lnTo>
                  <a:lnTo>
                    <a:pt x="854242" y="1215189"/>
                  </a:lnTo>
                  <a:lnTo>
                    <a:pt x="653716" y="1415715"/>
                  </a:lnTo>
                  <a:lnTo>
                    <a:pt x="429127" y="1588168"/>
                  </a:lnTo>
                  <a:lnTo>
                    <a:pt x="284748" y="1648326"/>
                  </a:lnTo>
                  <a:lnTo>
                    <a:pt x="0" y="1612231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</p:grpSp>
      <p:sp>
        <p:nvSpPr>
          <p:cNvPr id="26" name="Forme libre 25"/>
          <p:cNvSpPr/>
          <p:nvPr/>
        </p:nvSpPr>
        <p:spPr>
          <a:xfrm>
            <a:off x="3978275" y="3014663"/>
            <a:ext cx="1030288" cy="817562"/>
          </a:xfrm>
          <a:custGeom>
            <a:avLst/>
            <a:gdLst>
              <a:gd name="connsiteX0" fmla="*/ 252663 w 1030705"/>
              <a:gd name="connsiteY0" fmla="*/ 288758 h 818147"/>
              <a:gd name="connsiteX1" fmla="*/ 288758 w 1030705"/>
              <a:gd name="connsiteY1" fmla="*/ 216568 h 818147"/>
              <a:gd name="connsiteX2" fmla="*/ 360947 w 1030705"/>
              <a:gd name="connsiteY2" fmla="*/ 144379 h 818147"/>
              <a:gd name="connsiteX3" fmla="*/ 393032 w 1030705"/>
              <a:gd name="connsiteY3" fmla="*/ 68179 h 818147"/>
              <a:gd name="connsiteX4" fmla="*/ 517358 w 1030705"/>
              <a:gd name="connsiteY4" fmla="*/ 0 h 818147"/>
              <a:gd name="connsiteX5" fmla="*/ 661737 w 1030705"/>
              <a:gd name="connsiteY5" fmla="*/ 16042 h 818147"/>
              <a:gd name="connsiteX6" fmla="*/ 762000 w 1030705"/>
              <a:gd name="connsiteY6" fmla="*/ 104273 h 818147"/>
              <a:gd name="connsiteX7" fmla="*/ 838200 w 1030705"/>
              <a:gd name="connsiteY7" fmla="*/ 152400 h 818147"/>
              <a:gd name="connsiteX8" fmla="*/ 946484 w 1030705"/>
              <a:gd name="connsiteY8" fmla="*/ 232610 h 818147"/>
              <a:gd name="connsiteX9" fmla="*/ 1030705 w 1030705"/>
              <a:gd name="connsiteY9" fmla="*/ 232610 h 818147"/>
              <a:gd name="connsiteX10" fmla="*/ 1002632 w 1030705"/>
              <a:gd name="connsiteY10" fmla="*/ 324852 h 818147"/>
              <a:gd name="connsiteX11" fmla="*/ 910390 w 1030705"/>
              <a:gd name="connsiteY11" fmla="*/ 393031 h 818147"/>
              <a:gd name="connsiteX12" fmla="*/ 918411 w 1030705"/>
              <a:gd name="connsiteY12" fmla="*/ 461210 h 818147"/>
              <a:gd name="connsiteX13" fmla="*/ 806116 w 1030705"/>
              <a:gd name="connsiteY13" fmla="*/ 541421 h 818147"/>
              <a:gd name="connsiteX14" fmla="*/ 677779 w 1030705"/>
              <a:gd name="connsiteY14" fmla="*/ 537410 h 818147"/>
              <a:gd name="connsiteX15" fmla="*/ 533400 w 1030705"/>
              <a:gd name="connsiteY15" fmla="*/ 685800 h 818147"/>
              <a:gd name="connsiteX16" fmla="*/ 441158 w 1030705"/>
              <a:gd name="connsiteY16" fmla="*/ 810126 h 818147"/>
              <a:gd name="connsiteX17" fmla="*/ 240632 w 1030705"/>
              <a:gd name="connsiteY17" fmla="*/ 818147 h 818147"/>
              <a:gd name="connsiteX18" fmla="*/ 84221 w 1030705"/>
              <a:gd name="connsiteY18" fmla="*/ 770021 h 818147"/>
              <a:gd name="connsiteX19" fmla="*/ 0 w 1030705"/>
              <a:gd name="connsiteY19" fmla="*/ 733926 h 818147"/>
              <a:gd name="connsiteX20" fmla="*/ 116305 w 1030705"/>
              <a:gd name="connsiteY20" fmla="*/ 589547 h 818147"/>
              <a:gd name="connsiteX21" fmla="*/ 212558 w 1030705"/>
              <a:gd name="connsiteY21" fmla="*/ 437147 h 818147"/>
              <a:gd name="connsiteX22" fmla="*/ 252663 w 1030705"/>
              <a:gd name="connsiteY22" fmla="*/ 288758 h 81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30705" h="818147">
                <a:moveTo>
                  <a:pt x="252663" y="288758"/>
                </a:moveTo>
                <a:lnTo>
                  <a:pt x="288758" y="216568"/>
                </a:lnTo>
                <a:lnTo>
                  <a:pt x="360947" y="144379"/>
                </a:lnTo>
                <a:lnTo>
                  <a:pt x="393032" y="68179"/>
                </a:lnTo>
                <a:lnTo>
                  <a:pt x="517358" y="0"/>
                </a:lnTo>
                <a:lnTo>
                  <a:pt x="661737" y="16042"/>
                </a:lnTo>
                <a:lnTo>
                  <a:pt x="762000" y="104273"/>
                </a:lnTo>
                <a:lnTo>
                  <a:pt x="838200" y="152400"/>
                </a:lnTo>
                <a:lnTo>
                  <a:pt x="946484" y="232610"/>
                </a:lnTo>
                <a:lnTo>
                  <a:pt x="1030705" y="232610"/>
                </a:lnTo>
                <a:lnTo>
                  <a:pt x="1002632" y="324852"/>
                </a:lnTo>
                <a:lnTo>
                  <a:pt x="910390" y="393031"/>
                </a:lnTo>
                <a:lnTo>
                  <a:pt x="918411" y="461210"/>
                </a:lnTo>
                <a:lnTo>
                  <a:pt x="806116" y="541421"/>
                </a:lnTo>
                <a:lnTo>
                  <a:pt x="677779" y="537410"/>
                </a:lnTo>
                <a:lnTo>
                  <a:pt x="533400" y="685800"/>
                </a:lnTo>
                <a:lnTo>
                  <a:pt x="441158" y="810126"/>
                </a:lnTo>
                <a:lnTo>
                  <a:pt x="240632" y="818147"/>
                </a:lnTo>
                <a:lnTo>
                  <a:pt x="84221" y="770021"/>
                </a:lnTo>
                <a:lnTo>
                  <a:pt x="0" y="733926"/>
                </a:lnTo>
                <a:lnTo>
                  <a:pt x="116305" y="589547"/>
                </a:lnTo>
                <a:lnTo>
                  <a:pt x="212558" y="437147"/>
                </a:lnTo>
                <a:lnTo>
                  <a:pt x="252663" y="28875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9" name="Forme libre 28"/>
          <p:cNvSpPr/>
          <p:nvPr/>
        </p:nvSpPr>
        <p:spPr>
          <a:xfrm>
            <a:off x="3195638" y="3143250"/>
            <a:ext cx="2908300" cy="1852613"/>
          </a:xfrm>
          <a:custGeom>
            <a:avLst/>
            <a:gdLst>
              <a:gd name="connsiteX0" fmla="*/ 766011 w 2907632"/>
              <a:gd name="connsiteY0" fmla="*/ 609600 h 1852863"/>
              <a:gd name="connsiteX1" fmla="*/ 497306 w 2907632"/>
              <a:gd name="connsiteY1" fmla="*/ 946484 h 1852863"/>
              <a:gd name="connsiteX2" fmla="*/ 300790 w 2907632"/>
              <a:gd name="connsiteY2" fmla="*/ 1163052 h 1852863"/>
              <a:gd name="connsiteX3" fmla="*/ 200527 w 2907632"/>
              <a:gd name="connsiteY3" fmla="*/ 1279358 h 1852863"/>
              <a:gd name="connsiteX4" fmla="*/ 100264 w 2907632"/>
              <a:gd name="connsiteY4" fmla="*/ 1375610 h 1852863"/>
              <a:gd name="connsiteX5" fmla="*/ 0 w 2907632"/>
              <a:gd name="connsiteY5" fmla="*/ 1507958 h 1852863"/>
              <a:gd name="connsiteX6" fmla="*/ 248653 w 2907632"/>
              <a:gd name="connsiteY6" fmla="*/ 1640305 h 1852863"/>
              <a:gd name="connsiteX7" fmla="*/ 276727 w 2907632"/>
              <a:gd name="connsiteY7" fmla="*/ 1652336 h 1852863"/>
              <a:gd name="connsiteX8" fmla="*/ 505327 w 2907632"/>
              <a:gd name="connsiteY8" fmla="*/ 1684421 h 1852863"/>
              <a:gd name="connsiteX9" fmla="*/ 521369 w 2907632"/>
              <a:gd name="connsiteY9" fmla="*/ 1672389 h 1852863"/>
              <a:gd name="connsiteX10" fmla="*/ 569495 w 2907632"/>
              <a:gd name="connsiteY10" fmla="*/ 1620252 h 1852863"/>
              <a:gd name="connsiteX11" fmla="*/ 613611 w 2907632"/>
              <a:gd name="connsiteY11" fmla="*/ 1612231 h 1852863"/>
              <a:gd name="connsiteX12" fmla="*/ 657727 w 2907632"/>
              <a:gd name="connsiteY12" fmla="*/ 1680410 h 1852863"/>
              <a:gd name="connsiteX13" fmla="*/ 762000 w 2907632"/>
              <a:gd name="connsiteY13" fmla="*/ 1788694 h 1852863"/>
              <a:gd name="connsiteX14" fmla="*/ 854243 w 2907632"/>
              <a:gd name="connsiteY14" fmla="*/ 1852863 h 1852863"/>
              <a:gd name="connsiteX15" fmla="*/ 954506 w 2907632"/>
              <a:gd name="connsiteY15" fmla="*/ 1852863 h 1852863"/>
              <a:gd name="connsiteX16" fmla="*/ 1058779 w 2907632"/>
              <a:gd name="connsiteY16" fmla="*/ 1776663 h 1852863"/>
              <a:gd name="connsiteX17" fmla="*/ 1167064 w 2907632"/>
              <a:gd name="connsiteY17" fmla="*/ 1704473 h 1852863"/>
              <a:gd name="connsiteX18" fmla="*/ 1179095 w 2907632"/>
              <a:gd name="connsiteY18" fmla="*/ 1600200 h 1852863"/>
              <a:gd name="connsiteX19" fmla="*/ 1267327 w 2907632"/>
              <a:gd name="connsiteY19" fmla="*/ 1495926 h 1852863"/>
              <a:gd name="connsiteX20" fmla="*/ 1387643 w 2907632"/>
              <a:gd name="connsiteY20" fmla="*/ 1415715 h 1852863"/>
              <a:gd name="connsiteX21" fmla="*/ 1467853 w 2907632"/>
              <a:gd name="connsiteY21" fmla="*/ 1375610 h 1852863"/>
              <a:gd name="connsiteX22" fmla="*/ 1540043 w 2907632"/>
              <a:gd name="connsiteY22" fmla="*/ 1343526 h 1852863"/>
              <a:gd name="connsiteX23" fmla="*/ 1680411 w 2907632"/>
              <a:gd name="connsiteY23" fmla="*/ 1375610 h 1852863"/>
              <a:gd name="connsiteX24" fmla="*/ 1876927 w 2907632"/>
              <a:gd name="connsiteY24" fmla="*/ 1427747 h 1852863"/>
              <a:gd name="connsiteX25" fmla="*/ 1921043 w 2907632"/>
              <a:gd name="connsiteY25" fmla="*/ 1487905 h 1852863"/>
              <a:gd name="connsiteX26" fmla="*/ 1957137 w 2907632"/>
              <a:gd name="connsiteY26" fmla="*/ 1556084 h 1852863"/>
              <a:gd name="connsiteX27" fmla="*/ 1900990 w 2907632"/>
              <a:gd name="connsiteY27" fmla="*/ 1596189 h 1852863"/>
              <a:gd name="connsiteX28" fmla="*/ 2161674 w 2907632"/>
              <a:gd name="connsiteY28" fmla="*/ 1620252 h 1852863"/>
              <a:gd name="connsiteX29" fmla="*/ 2298032 w 2907632"/>
              <a:gd name="connsiteY29" fmla="*/ 1568115 h 1852863"/>
              <a:gd name="connsiteX30" fmla="*/ 2506579 w 2907632"/>
              <a:gd name="connsiteY30" fmla="*/ 1407694 h 1852863"/>
              <a:gd name="connsiteX31" fmla="*/ 2679032 w 2907632"/>
              <a:gd name="connsiteY31" fmla="*/ 1239252 h 1852863"/>
              <a:gd name="connsiteX32" fmla="*/ 2715127 w 2907632"/>
              <a:gd name="connsiteY32" fmla="*/ 1199147 h 1852863"/>
              <a:gd name="connsiteX33" fmla="*/ 2731169 w 2907632"/>
              <a:gd name="connsiteY33" fmla="*/ 1038726 h 1852863"/>
              <a:gd name="connsiteX34" fmla="*/ 2731169 w 2907632"/>
              <a:gd name="connsiteY34" fmla="*/ 1038726 h 1852863"/>
              <a:gd name="connsiteX35" fmla="*/ 2871537 w 2907632"/>
              <a:gd name="connsiteY35" fmla="*/ 854242 h 1852863"/>
              <a:gd name="connsiteX36" fmla="*/ 2887579 w 2907632"/>
              <a:gd name="connsiteY36" fmla="*/ 697831 h 1852863"/>
              <a:gd name="connsiteX37" fmla="*/ 2907632 w 2907632"/>
              <a:gd name="connsiteY37" fmla="*/ 573505 h 1852863"/>
              <a:gd name="connsiteX38" fmla="*/ 2895600 w 2907632"/>
              <a:gd name="connsiteY38" fmla="*/ 421105 h 1852863"/>
              <a:gd name="connsiteX39" fmla="*/ 2807369 w 2907632"/>
              <a:gd name="connsiteY39" fmla="*/ 493294 h 1852863"/>
              <a:gd name="connsiteX40" fmla="*/ 2767264 w 2907632"/>
              <a:gd name="connsiteY40" fmla="*/ 505326 h 1852863"/>
              <a:gd name="connsiteX41" fmla="*/ 2715127 w 2907632"/>
              <a:gd name="connsiteY41" fmla="*/ 509336 h 1852863"/>
              <a:gd name="connsiteX42" fmla="*/ 2550695 w 2907632"/>
              <a:gd name="connsiteY42" fmla="*/ 485273 h 1852863"/>
              <a:gd name="connsiteX43" fmla="*/ 2546685 w 2907632"/>
              <a:gd name="connsiteY43" fmla="*/ 385010 h 1852863"/>
              <a:gd name="connsiteX44" fmla="*/ 2366211 w 2907632"/>
              <a:gd name="connsiteY44" fmla="*/ 208547 h 1852863"/>
              <a:gd name="connsiteX45" fmla="*/ 2366211 w 2907632"/>
              <a:gd name="connsiteY45" fmla="*/ 96252 h 1852863"/>
              <a:gd name="connsiteX46" fmla="*/ 2286000 w 2907632"/>
              <a:gd name="connsiteY46" fmla="*/ 116305 h 1852863"/>
              <a:gd name="connsiteX47" fmla="*/ 2265948 w 2907632"/>
              <a:gd name="connsiteY47" fmla="*/ 112294 h 1852863"/>
              <a:gd name="connsiteX48" fmla="*/ 2269958 w 2907632"/>
              <a:gd name="connsiteY48" fmla="*/ 56147 h 1852863"/>
              <a:gd name="connsiteX49" fmla="*/ 2173706 w 2907632"/>
              <a:gd name="connsiteY49" fmla="*/ 28073 h 1852863"/>
              <a:gd name="connsiteX50" fmla="*/ 2117558 w 2907632"/>
              <a:gd name="connsiteY50" fmla="*/ 72189 h 1852863"/>
              <a:gd name="connsiteX51" fmla="*/ 2009274 w 2907632"/>
              <a:gd name="connsiteY51" fmla="*/ 0 h 1852863"/>
              <a:gd name="connsiteX52" fmla="*/ 1949116 w 2907632"/>
              <a:gd name="connsiteY52" fmla="*/ 12031 h 1852863"/>
              <a:gd name="connsiteX53" fmla="*/ 1808748 w 2907632"/>
              <a:gd name="connsiteY53" fmla="*/ 80210 h 1852863"/>
              <a:gd name="connsiteX54" fmla="*/ 1804737 w 2907632"/>
              <a:gd name="connsiteY54" fmla="*/ 216568 h 1852863"/>
              <a:gd name="connsiteX55" fmla="*/ 1708485 w 2907632"/>
              <a:gd name="connsiteY55" fmla="*/ 268705 h 1852863"/>
              <a:gd name="connsiteX56" fmla="*/ 1708485 w 2907632"/>
              <a:gd name="connsiteY56" fmla="*/ 332873 h 1852863"/>
              <a:gd name="connsiteX57" fmla="*/ 1616243 w 2907632"/>
              <a:gd name="connsiteY57" fmla="*/ 433136 h 1852863"/>
              <a:gd name="connsiteX58" fmla="*/ 1459832 w 2907632"/>
              <a:gd name="connsiteY58" fmla="*/ 433136 h 1852863"/>
              <a:gd name="connsiteX59" fmla="*/ 1223211 w 2907632"/>
              <a:gd name="connsiteY59" fmla="*/ 697831 h 1852863"/>
              <a:gd name="connsiteX60" fmla="*/ 1022685 w 2907632"/>
              <a:gd name="connsiteY60" fmla="*/ 709863 h 1852863"/>
              <a:gd name="connsiteX61" fmla="*/ 766011 w 2907632"/>
              <a:gd name="connsiteY61" fmla="*/ 609600 h 185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907632" h="1852863">
                <a:moveTo>
                  <a:pt x="766011" y="609600"/>
                </a:moveTo>
                <a:lnTo>
                  <a:pt x="497306" y="946484"/>
                </a:lnTo>
                <a:lnTo>
                  <a:pt x="300790" y="1163052"/>
                </a:lnTo>
                <a:lnTo>
                  <a:pt x="200527" y="1279358"/>
                </a:lnTo>
                <a:lnTo>
                  <a:pt x="100264" y="1375610"/>
                </a:lnTo>
                <a:lnTo>
                  <a:pt x="0" y="1507958"/>
                </a:lnTo>
                <a:lnTo>
                  <a:pt x="248653" y="1640305"/>
                </a:lnTo>
                <a:lnTo>
                  <a:pt x="276727" y="1652336"/>
                </a:lnTo>
                <a:lnTo>
                  <a:pt x="505327" y="1684421"/>
                </a:lnTo>
                <a:lnTo>
                  <a:pt x="521369" y="1672389"/>
                </a:lnTo>
                <a:lnTo>
                  <a:pt x="569495" y="1620252"/>
                </a:lnTo>
                <a:lnTo>
                  <a:pt x="613611" y="1612231"/>
                </a:lnTo>
                <a:lnTo>
                  <a:pt x="657727" y="1680410"/>
                </a:lnTo>
                <a:lnTo>
                  <a:pt x="762000" y="1788694"/>
                </a:lnTo>
                <a:lnTo>
                  <a:pt x="854243" y="1852863"/>
                </a:lnTo>
                <a:lnTo>
                  <a:pt x="954506" y="1852863"/>
                </a:lnTo>
                <a:lnTo>
                  <a:pt x="1058779" y="1776663"/>
                </a:lnTo>
                <a:lnTo>
                  <a:pt x="1167064" y="1704473"/>
                </a:lnTo>
                <a:lnTo>
                  <a:pt x="1179095" y="1600200"/>
                </a:lnTo>
                <a:lnTo>
                  <a:pt x="1267327" y="1495926"/>
                </a:lnTo>
                <a:lnTo>
                  <a:pt x="1387643" y="1415715"/>
                </a:lnTo>
                <a:lnTo>
                  <a:pt x="1467853" y="1375610"/>
                </a:lnTo>
                <a:lnTo>
                  <a:pt x="1540043" y="1343526"/>
                </a:lnTo>
                <a:lnTo>
                  <a:pt x="1680411" y="1375610"/>
                </a:lnTo>
                <a:lnTo>
                  <a:pt x="1876927" y="1427747"/>
                </a:lnTo>
                <a:lnTo>
                  <a:pt x="1921043" y="1487905"/>
                </a:lnTo>
                <a:lnTo>
                  <a:pt x="1957137" y="1556084"/>
                </a:lnTo>
                <a:lnTo>
                  <a:pt x="1900990" y="1596189"/>
                </a:lnTo>
                <a:lnTo>
                  <a:pt x="2161674" y="1620252"/>
                </a:lnTo>
                <a:lnTo>
                  <a:pt x="2298032" y="1568115"/>
                </a:lnTo>
                <a:lnTo>
                  <a:pt x="2506579" y="1407694"/>
                </a:lnTo>
                <a:lnTo>
                  <a:pt x="2679032" y="1239252"/>
                </a:lnTo>
                <a:lnTo>
                  <a:pt x="2715127" y="1199147"/>
                </a:lnTo>
                <a:lnTo>
                  <a:pt x="2731169" y="1038726"/>
                </a:lnTo>
                <a:lnTo>
                  <a:pt x="2731169" y="1038726"/>
                </a:lnTo>
                <a:lnTo>
                  <a:pt x="2871537" y="854242"/>
                </a:lnTo>
                <a:lnTo>
                  <a:pt x="2887579" y="697831"/>
                </a:lnTo>
                <a:lnTo>
                  <a:pt x="2907632" y="573505"/>
                </a:lnTo>
                <a:lnTo>
                  <a:pt x="2895600" y="421105"/>
                </a:lnTo>
                <a:lnTo>
                  <a:pt x="2807369" y="493294"/>
                </a:lnTo>
                <a:lnTo>
                  <a:pt x="2767264" y="505326"/>
                </a:lnTo>
                <a:lnTo>
                  <a:pt x="2715127" y="509336"/>
                </a:lnTo>
                <a:lnTo>
                  <a:pt x="2550695" y="485273"/>
                </a:lnTo>
                <a:lnTo>
                  <a:pt x="2546685" y="385010"/>
                </a:lnTo>
                <a:lnTo>
                  <a:pt x="2366211" y="208547"/>
                </a:lnTo>
                <a:lnTo>
                  <a:pt x="2366211" y="96252"/>
                </a:lnTo>
                <a:lnTo>
                  <a:pt x="2286000" y="116305"/>
                </a:lnTo>
                <a:lnTo>
                  <a:pt x="2265948" y="112294"/>
                </a:lnTo>
                <a:lnTo>
                  <a:pt x="2269958" y="56147"/>
                </a:lnTo>
                <a:lnTo>
                  <a:pt x="2173706" y="28073"/>
                </a:lnTo>
                <a:lnTo>
                  <a:pt x="2117558" y="72189"/>
                </a:lnTo>
                <a:lnTo>
                  <a:pt x="2009274" y="0"/>
                </a:lnTo>
                <a:lnTo>
                  <a:pt x="1949116" y="12031"/>
                </a:lnTo>
                <a:lnTo>
                  <a:pt x="1808748" y="80210"/>
                </a:lnTo>
                <a:lnTo>
                  <a:pt x="1804737" y="216568"/>
                </a:lnTo>
                <a:lnTo>
                  <a:pt x="1708485" y="268705"/>
                </a:lnTo>
                <a:lnTo>
                  <a:pt x="1708485" y="332873"/>
                </a:lnTo>
                <a:lnTo>
                  <a:pt x="1616243" y="433136"/>
                </a:lnTo>
                <a:lnTo>
                  <a:pt x="1459832" y="433136"/>
                </a:lnTo>
                <a:lnTo>
                  <a:pt x="1223211" y="697831"/>
                </a:lnTo>
                <a:lnTo>
                  <a:pt x="1022685" y="709863"/>
                </a:lnTo>
                <a:lnTo>
                  <a:pt x="766011" y="6096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70659" name="Picture 3" descr="\\sm-data-galt\dao-shbk\Am\ENV\2006\F063865\Construction\Eustis 2 et 3\Photos\Photos des travaux de restauration Eustis 2 et 3\2009.10.15 - E2 et E3 géom, géodrain, classe B\IMG_16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03825"/>
            <a:ext cx="247650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\\sm-data-galt\dao-shbk\Am\ENV\2006\F063865\Construction\Eustis 2 et 3\Photos\2013.05.29_Choisies\Eustis(b)-1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51350"/>
            <a:ext cx="24765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" name="ZoneTexte 145"/>
          <p:cNvSpPr txBox="1"/>
          <p:nvPr/>
        </p:nvSpPr>
        <p:spPr>
          <a:xfrm>
            <a:off x="6443663" y="2060575"/>
            <a:ext cx="2476500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dirty="0" smtClean="0">
                <a:latin typeface="Arial Narrow" panose="020B0606020202030204" pitchFamily="34" charset="0"/>
              </a:rPr>
              <a:t>4. To install a </a:t>
            </a:r>
            <a:r>
              <a:rPr lang="en-CA" b="1" dirty="0">
                <a:latin typeface="Arial Narrow" panose="020B0606020202030204" pitchFamily="34" charset="0"/>
              </a:rPr>
              <a:t>s</a:t>
            </a:r>
            <a:r>
              <a:rPr lang="en-CA" b="1" dirty="0" smtClean="0">
                <a:latin typeface="Arial Narrow" panose="020B0606020202030204" pitchFamily="34" charset="0"/>
              </a:rPr>
              <a:t>emi-permeable cover</a:t>
            </a:r>
            <a:endParaRPr lang="en-CA" b="1" dirty="0">
              <a:latin typeface="Arial Narrow" panose="020B0606020202030204" pitchFamily="34" charset="0"/>
            </a:endParaRPr>
          </a:p>
        </p:txBody>
      </p:sp>
      <p:sp>
        <p:nvSpPr>
          <p:cNvPr id="173" name="ZoneTexte 172"/>
          <p:cNvSpPr txBox="1"/>
          <p:nvPr/>
        </p:nvSpPr>
        <p:spPr>
          <a:xfrm>
            <a:off x="6459538" y="2844676"/>
            <a:ext cx="2476500" cy="3683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5. To </a:t>
            </a:r>
            <a:r>
              <a:rPr lang="en-CA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r</a:t>
            </a:r>
            <a:r>
              <a:rPr lang="en-CA" b="1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evegetate</a:t>
            </a:r>
            <a:endParaRPr lang="en-CA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76" name="Forme libre 175"/>
          <p:cNvSpPr/>
          <p:nvPr/>
        </p:nvSpPr>
        <p:spPr>
          <a:xfrm>
            <a:off x="3119438" y="3003550"/>
            <a:ext cx="3128962" cy="2012950"/>
          </a:xfrm>
          <a:custGeom>
            <a:avLst/>
            <a:gdLst>
              <a:gd name="connsiteX0" fmla="*/ 1349829 w 3129643"/>
              <a:gd name="connsiteY0" fmla="*/ 0 h 2013857"/>
              <a:gd name="connsiteX1" fmla="*/ 1279072 w 3129643"/>
              <a:gd name="connsiteY1" fmla="*/ 43543 h 2013857"/>
              <a:gd name="connsiteX2" fmla="*/ 1230086 w 3129643"/>
              <a:gd name="connsiteY2" fmla="*/ 92529 h 2013857"/>
              <a:gd name="connsiteX3" fmla="*/ 1208314 w 3129643"/>
              <a:gd name="connsiteY3" fmla="*/ 163286 h 2013857"/>
              <a:gd name="connsiteX4" fmla="*/ 1137557 w 3129643"/>
              <a:gd name="connsiteY4" fmla="*/ 228600 h 2013857"/>
              <a:gd name="connsiteX5" fmla="*/ 1088572 w 3129643"/>
              <a:gd name="connsiteY5" fmla="*/ 293914 h 2013857"/>
              <a:gd name="connsiteX6" fmla="*/ 1066800 w 3129643"/>
              <a:gd name="connsiteY6" fmla="*/ 315686 h 2013857"/>
              <a:gd name="connsiteX7" fmla="*/ 1023257 w 3129643"/>
              <a:gd name="connsiteY7" fmla="*/ 413657 h 2013857"/>
              <a:gd name="connsiteX8" fmla="*/ 898072 w 3129643"/>
              <a:gd name="connsiteY8" fmla="*/ 587829 h 2013857"/>
              <a:gd name="connsiteX9" fmla="*/ 598714 w 3129643"/>
              <a:gd name="connsiteY9" fmla="*/ 952500 h 2013857"/>
              <a:gd name="connsiteX10" fmla="*/ 408214 w 3129643"/>
              <a:gd name="connsiteY10" fmla="*/ 1181100 h 2013857"/>
              <a:gd name="connsiteX11" fmla="*/ 223157 w 3129643"/>
              <a:gd name="connsiteY11" fmla="*/ 1387929 h 2013857"/>
              <a:gd name="connsiteX12" fmla="*/ 0 w 3129643"/>
              <a:gd name="connsiteY12" fmla="*/ 1638300 h 2013857"/>
              <a:gd name="connsiteX13" fmla="*/ 76200 w 3129643"/>
              <a:gd name="connsiteY13" fmla="*/ 1730829 h 2013857"/>
              <a:gd name="connsiteX14" fmla="*/ 163286 w 3129643"/>
              <a:gd name="connsiteY14" fmla="*/ 1856014 h 2013857"/>
              <a:gd name="connsiteX15" fmla="*/ 326572 w 3129643"/>
              <a:gd name="connsiteY15" fmla="*/ 1905000 h 2013857"/>
              <a:gd name="connsiteX16" fmla="*/ 500743 w 3129643"/>
              <a:gd name="connsiteY16" fmla="*/ 1915886 h 2013857"/>
              <a:gd name="connsiteX17" fmla="*/ 582386 w 3129643"/>
              <a:gd name="connsiteY17" fmla="*/ 1894114 h 2013857"/>
              <a:gd name="connsiteX18" fmla="*/ 653143 w 3129643"/>
              <a:gd name="connsiteY18" fmla="*/ 1796143 h 2013857"/>
              <a:gd name="connsiteX19" fmla="*/ 653143 w 3129643"/>
              <a:gd name="connsiteY19" fmla="*/ 1796143 h 2013857"/>
              <a:gd name="connsiteX20" fmla="*/ 745672 w 3129643"/>
              <a:gd name="connsiteY20" fmla="*/ 1856014 h 2013857"/>
              <a:gd name="connsiteX21" fmla="*/ 870857 w 3129643"/>
              <a:gd name="connsiteY21" fmla="*/ 1981200 h 2013857"/>
              <a:gd name="connsiteX22" fmla="*/ 930729 w 3129643"/>
              <a:gd name="connsiteY22" fmla="*/ 2013857 h 2013857"/>
              <a:gd name="connsiteX23" fmla="*/ 1050472 w 3129643"/>
              <a:gd name="connsiteY23" fmla="*/ 2013857 h 2013857"/>
              <a:gd name="connsiteX24" fmla="*/ 1262743 w 3129643"/>
              <a:gd name="connsiteY24" fmla="*/ 1856014 h 2013857"/>
              <a:gd name="connsiteX25" fmla="*/ 1273629 w 3129643"/>
              <a:gd name="connsiteY25" fmla="*/ 1741714 h 2013857"/>
              <a:gd name="connsiteX26" fmla="*/ 1366157 w 3129643"/>
              <a:gd name="connsiteY26" fmla="*/ 1643743 h 2013857"/>
              <a:gd name="connsiteX27" fmla="*/ 1616529 w 3129643"/>
              <a:gd name="connsiteY27" fmla="*/ 1507672 h 2013857"/>
              <a:gd name="connsiteX28" fmla="*/ 1964872 w 3129643"/>
              <a:gd name="connsiteY28" fmla="*/ 1600200 h 2013857"/>
              <a:gd name="connsiteX29" fmla="*/ 2008414 w 3129643"/>
              <a:gd name="connsiteY29" fmla="*/ 1698172 h 2013857"/>
              <a:gd name="connsiteX30" fmla="*/ 1943100 w 3129643"/>
              <a:gd name="connsiteY30" fmla="*/ 1758043 h 2013857"/>
              <a:gd name="connsiteX31" fmla="*/ 1932214 w 3129643"/>
              <a:gd name="connsiteY31" fmla="*/ 1796143 h 2013857"/>
              <a:gd name="connsiteX32" fmla="*/ 1959429 w 3129643"/>
              <a:gd name="connsiteY32" fmla="*/ 1834243 h 2013857"/>
              <a:gd name="connsiteX33" fmla="*/ 2035629 w 3129643"/>
              <a:gd name="connsiteY33" fmla="*/ 1861457 h 2013857"/>
              <a:gd name="connsiteX34" fmla="*/ 2106386 w 3129643"/>
              <a:gd name="connsiteY34" fmla="*/ 1856014 h 2013857"/>
              <a:gd name="connsiteX35" fmla="*/ 2220686 w 3129643"/>
              <a:gd name="connsiteY35" fmla="*/ 1894114 h 2013857"/>
              <a:gd name="connsiteX36" fmla="*/ 2351314 w 3129643"/>
              <a:gd name="connsiteY36" fmla="*/ 1861457 h 2013857"/>
              <a:gd name="connsiteX37" fmla="*/ 2454729 w 3129643"/>
              <a:gd name="connsiteY37" fmla="*/ 1785257 h 2013857"/>
              <a:gd name="connsiteX38" fmla="*/ 2677886 w 3129643"/>
              <a:gd name="connsiteY38" fmla="*/ 1600200 h 2013857"/>
              <a:gd name="connsiteX39" fmla="*/ 2813957 w 3129643"/>
              <a:gd name="connsiteY39" fmla="*/ 1458686 h 2013857"/>
              <a:gd name="connsiteX40" fmla="*/ 2939143 w 3129643"/>
              <a:gd name="connsiteY40" fmla="*/ 1300843 h 2013857"/>
              <a:gd name="connsiteX41" fmla="*/ 2988129 w 3129643"/>
              <a:gd name="connsiteY41" fmla="*/ 1246414 h 2013857"/>
              <a:gd name="connsiteX42" fmla="*/ 2944586 w 3129643"/>
              <a:gd name="connsiteY42" fmla="*/ 1164772 h 2013857"/>
              <a:gd name="connsiteX43" fmla="*/ 2999014 w 3129643"/>
              <a:gd name="connsiteY43" fmla="*/ 1088572 h 2013857"/>
              <a:gd name="connsiteX44" fmla="*/ 3042557 w 3129643"/>
              <a:gd name="connsiteY44" fmla="*/ 947057 h 2013857"/>
              <a:gd name="connsiteX45" fmla="*/ 3064329 w 3129643"/>
              <a:gd name="connsiteY45" fmla="*/ 859972 h 2013857"/>
              <a:gd name="connsiteX46" fmla="*/ 3042557 w 3129643"/>
              <a:gd name="connsiteY46" fmla="*/ 832757 h 2013857"/>
              <a:gd name="connsiteX47" fmla="*/ 3129643 w 3129643"/>
              <a:gd name="connsiteY47" fmla="*/ 653143 h 2013857"/>
              <a:gd name="connsiteX48" fmla="*/ 3102429 w 3129643"/>
              <a:gd name="connsiteY48" fmla="*/ 468086 h 2013857"/>
              <a:gd name="connsiteX49" fmla="*/ 2966357 w 3129643"/>
              <a:gd name="connsiteY49" fmla="*/ 468086 h 2013857"/>
              <a:gd name="connsiteX50" fmla="*/ 2911929 w 3129643"/>
              <a:gd name="connsiteY50" fmla="*/ 462643 h 2013857"/>
              <a:gd name="connsiteX51" fmla="*/ 2873829 w 3129643"/>
              <a:gd name="connsiteY51" fmla="*/ 517072 h 2013857"/>
              <a:gd name="connsiteX52" fmla="*/ 2824843 w 3129643"/>
              <a:gd name="connsiteY52" fmla="*/ 576943 h 2013857"/>
              <a:gd name="connsiteX53" fmla="*/ 2721429 w 3129643"/>
              <a:gd name="connsiteY53" fmla="*/ 582386 h 2013857"/>
              <a:gd name="connsiteX54" fmla="*/ 2721429 w 3129643"/>
              <a:gd name="connsiteY54" fmla="*/ 582386 h 2013857"/>
              <a:gd name="connsiteX55" fmla="*/ 2672443 w 3129643"/>
              <a:gd name="connsiteY55" fmla="*/ 473529 h 2013857"/>
              <a:gd name="connsiteX56" fmla="*/ 2715986 w 3129643"/>
              <a:gd name="connsiteY56" fmla="*/ 413657 h 2013857"/>
              <a:gd name="connsiteX57" fmla="*/ 2607129 w 3129643"/>
              <a:gd name="connsiteY57" fmla="*/ 397329 h 2013857"/>
              <a:gd name="connsiteX58" fmla="*/ 2530929 w 3129643"/>
              <a:gd name="connsiteY58" fmla="*/ 321129 h 2013857"/>
              <a:gd name="connsiteX59" fmla="*/ 2481943 w 3129643"/>
              <a:gd name="connsiteY59" fmla="*/ 201386 h 2013857"/>
              <a:gd name="connsiteX60" fmla="*/ 2405743 w 3129643"/>
              <a:gd name="connsiteY60" fmla="*/ 201386 h 2013857"/>
              <a:gd name="connsiteX61" fmla="*/ 2411186 w 3129643"/>
              <a:gd name="connsiteY61" fmla="*/ 130629 h 2013857"/>
              <a:gd name="connsiteX62" fmla="*/ 2340429 w 3129643"/>
              <a:gd name="connsiteY62" fmla="*/ 97972 h 2013857"/>
              <a:gd name="connsiteX63" fmla="*/ 2258786 w 3129643"/>
              <a:gd name="connsiteY63" fmla="*/ 136072 h 2013857"/>
              <a:gd name="connsiteX64" fmla="*/ 2193472 w 3129643"/>
              <a:gd name="connsiteY64" fmla="*/ 190500 h 2013857"/>
              <a:gd name="connsiteX65" fmla="*/ 2095500 w 3129643"/>
              <a:gd name="connsiteY65" fmla="*/ 130629 h 2013857"/>
              <a:gd name="connsiteX66" fmla="*/ 1850572 w 3129643"/>
              <a:gd name="connsiteY66" fmla="*/ 217714 h 2013857"/>
              <a:gd name="connsiteX67" fmla="*/ 1785257 w 3129643"/>
              <a:gd name="connsiteY67" fmla="*/ 217714 h 2013857"/>
              <a:gd name="connsiteX68" fmla="*/ 1665514 w 3129643"/>
              <a:gd name="connsiteY68" fmla="*/ 119743 h 2013857"/>
              <a:gd name="connsiteX69" fmla="*/ 1518557 w 3129643"/>
              <a:gd name="connsiteY69" fmla="*/ 16329 h 2013857"/>
              <a:gd name="connsiteX70" fmla="*/ 1349829 w 3129643"/>
              <a:gd name="connsiteY70" fmla="*/ 0 h 2013857"/>
              <a:gd name="connsiteX0" fmla="*/ 1349829 w 3129643"/>
              <a:gd name="connsiteY0" fmla="*/ 0 h 2013857"/>
              <a:gd name="connsiteX1" fmla="*/ 1279072 w 3129643"/>
              <a:gd name="connsiteY1" fmla="*/ 43543 h 2013857"/>
              <a:gd name="connsiteX2" fmla="*/ 1230086 w 3129643"/>
              <a:gd name="connsiteY2" fmla="*/ 92529 h 2013857"/>
              <a:gd name="connsiteX3" fmla="*/ 1208314 w 3129643"/>
              <a:gd name="connsiteY3" fmla="*/ 163286 h 2013857"/>
              <a:gd name="connsiteX4" fmla="*/ 1137557 w 3129643"/>
              <a:gd name="connsiteY4" fmla="*/ 228600 h 2013857"/>
              <a:gd name="connsiteX5" fmla="*/ 1072243 w 3129643"/>
              <a:gd name="connsiteY5" fmla="*/ 283028 h 2013857"/>
              <a:gd name="connsiteX6" fmla="*/ 1066800 w 3129643"/>
              <a:gd name="connsiteY6" fmla="*/ 315686 h 2013857"/>
              <a:gd name="connsiteX7" fmla="*/ 1023257 w 3129643"/>
              <a:gd name="connsiteY7" fmla="*/ 413657 h 2013857"/>
              <a:gd name="connsiteX8" fmla="*/ 898072 w 3129643"/>
              <a:gd name="connsiteY8" fmla="*/ 587829 h 2013857"/>
              <a:gd name="connsiteX9" fmla="*/ 598714 w 3129643"/>
              <a:gd name="connsiteY9" fmla="*/ 952500 h 2013857"/>
              <a:gd name="connsiteX10" fmla="*/ 408214 w 3129643"/>
              <a:gd name="connsiteY10" fmla="*/ 1181100 h 2013857"/>
              <a:gd name="connsiteX11" fmla="*/ 223157 w 3129643"/>
              <a:gd name="connsiteY11" fmla="*/ 1387929 h 2013857"/>
              <a:gd name="connsiteX12" fmla="*/ 0 w 3129643"/>
              <a:gd name="connsiteY12" fmla="*/ 1638300 h 2013857"/>
              <a:gd name="connsiteX13" fmla="*/ 76200 w 3129643"/>
              <a:gd name="connsiteY13" fmla="*/ 1730829 h 2013857"/>
              <a:gd name="connsiteX14" fmla="*/ 163286 w 3129643"/>
              <a:gd name="connsiteY14" fmla="*/ 1856014 h 2013857"/>
              <a:gd name="connsiteX15" fmla="*/ 326572 w 3129643"/>
              <a:gd name="connsiteY15" fmla="*/ 1905000 h 2013857"/>
              <a:gd name="connsiteX16" fmla="*/ 500743 w 3129643"/>
              <a:gd name="connsiteY16" fmla="*/ 1915886 h 2013857"/>
              <a:gd name="connsiteX17" fmla="*/ 582386 w 3129643"/>
              <a:gd name="connsiteY17" fmla="*/ 1894114 h 2013857"/>
              <a:gd name="connsiteX18" fmla="*/ 653143 w 3129643"/>
              <a:gd name="connsiteY18" fmla="*/ 1796143 h 2013857"/>
              <a:gd name="connsiteX19" fmla="*/ 653143 w 3129643"/>
              <a:gd name="connsiteY19" fmla="*/ 1796143 h 2013857"/>
              <a:gd name="connsiteX20" fmla="*/ 745672 w 3129643"/>
              <a:gd name="connsiteY20" fmla="*/ 1856014 h 2013857"/>
              <a:gd name="connsiteX21" fmla="*/ 870857 w 3129643"/>
              <a:gd name="connsiteY21" fmla="*/ 1981200 h 2013857"/>
              <a:gd name="connsiteX22" fmla="*/ 930729 w 3129643"/>
              <a:gd name="connsiteY22" fmla="*/ 2013857 h 2013857"/>
              <a:gd name="connsiteX23" fmla="*/ 1050472 w 3129643"/>
              <a:gd name="connsiteY23" fmla="*/ 2013857 h 2013857"/>
              <a:gd name="connsiteX24" fmla="*/ 1262743 w 3129643"/>
              <a:gd name="connsiteY24" fmla="*/ 1856014 h 2013857"/>
              <a:gd name="connsiteX25" fmla="*/ 1273629 w 3129643"/>
              <a:gd name="connsiteY25" fmla="*/ 1741714 h 2013857"/>
              <a:gd name="connsiteX26" fmla="*/ 1366157 w 3129643"/>
              <a:gd name="connsiteY26" fmla="*/ 1643743 h 2013857"/>
              <a:gd name="connsiteX27" fmla="*/ 1616529 w 3129643"/>
              <a:gd name="connsiteY27" fmla="*/ 1507672 h 2013857"/>
              <a:gd name="connsiteX28" fmla="*/ 1964872 w 3129643"/>
              <a:gd name="connsiteY28" fmla="*/ 1600200 h 2013857"/>
              <a:gd name="connsiteX29" fmla="*/ 2008414 w 3129643"/>
              <a:gd name="connsiteY29" fmla="*/ 1698172 h 2013857"/>
              <a:gd name="connsiteX30" fmla="*/ 1943100 w 3129643"/>
              <a:gd name="connsiteY30" fmla="*/ 1758043 h 2013857"/>
              <a:gd name="connsiteX31" fmla="*/ 1932214 w 3129643"/>
              <a:gd name="connsiteY31" fmla="*/ 1796143 h 2013857"/>
              <a:gd name="connsiteX32" fmla="*/ 1959429 w 3129643"/>
              <a:gd name="connsiteY32" fmla="*/ 1834243 h 2013857"/>
              <a:gd name="connsiteX33" fmla="*/ 2035629 w 3129643"/>
              <a:gd name="connsiteY33" fmla="*/ 1861457 h 2013857"/>
              <a:gd name="connsiteX34" fmla="*/ 2106386 w 3129643"/>
              <a:gd name="connsiteY34" fmla="*/ 1856014 h 2013857"/>
              <a:gd name="connsiteX35" fmla="*/ 2220686 w 3129643"/>
              <a:gd name="connsiteY35" fmla="*/ 1894114 h 2013857"/>
              <a:gd name="connsiteX36" fmla="*/ 2351314 w 3129643"/>
              <a:gd name="connsiteY36" fmla="*/ 1861457 h 2013857"/>
              <a:gd name="connsiteX37" fmla="*/ 2454729 w 3129643"/>
              <a:gd name="connsiteY37" fmla="*/ 1785257 h 2013857"/>
              <a:gd name="connsiteX38" fmla="*/ 2677886 w 3129643"/>
              <a:gd name="connsiteY38" fmla="*/ 1600200 h 2013857"/>
              <a:gd name="connsiteX39" fmla="*/ 2813957 w 3129643"/>
              <a:gd name="connsiteY39" fmla="*/ 1458686 h 2013857"/>
              <a:gd name="connsiteX40" fmla="*/ 2939143 w 3129643"/>
              <a:gd name="connsiteY40" fmla="*/ 1300843 h 2013857"/>
              <a:gd name="connsiteX41" fmla="*/ 2988129 w 3129643"/>
              <a:gd name="connsiteY41" fmla="*/ 1246414 h 2013857"/>
              <a:gd name="connsiteX42" fmla="*/ 2944586 w 3129643"/>
              <a:gd name="connsiteY42" fmla="*/ 1164772 h 2013857"/>
              <a:gd name="connsiteX43" fmla="*/ 2999014 w 3129643"/>
              <a:gd name="connsiteY43" fmla="*/ 1088572 h 2013857"/>
              <a:gd name="connsiteX44" fmla="*/ 3042557 w 3129643"/>
              <a:gd name="connsiteY44" fmla="*/ 947057 h 2013857"/>
              <a:gd name="connsiteX45" fmla="*/ 3064329 w 3129643"/>
              <a:gd name="connsiteY45" fmla="*/ 859972 h 2013857"/>
              <a:gd name="connsiteX46" fmla="*/ 3042557 w 3129643"/>
              <a:gd name="connsiteY46" fmla="*/ 832757 h 2013857"/>
              <a:gd name="connsiteX47" fmla="*/ 3129643 w 3129643"/>
              <a:gd name="connsiteY47" fmla="*/ 653143 h 2013857"/>
              <a:gd name="connsiteX48" fmla="*/ 3102429 w 3129643"/>
              <a:gd name="connsiteY48" fmla="*/ 468086 h 2013857"/>
              <a:gd name="connsiteX49" fmla="*/ 2966357 w 3129643"/>
              <a:gd name="connsiteY49" fmla="*/ 468086 h 2013857"/>
              <a:gd name="connsiteX50" fmla="*/ 2911929 w 3129643"/>
              <a:gd name="connsiteY50" fmla="*/ 462643 h 2013857"/>
              <a:gd name="connsiteX51" fmla="*/ 2873829 w 3129643"/>
              <a:gd name="connsiteY51" fmla="*/ 517072 h 2013857"/>
              <a:gd name="connsiteX52" fmla="*/ 2824843 w 3129643"/>
              <a:gd name="connsiteY52" fmla="*/ 576943 h 2013857"/>
              <a:gd name="connsiteX53" fmla="*/ 2721429 w 3129643"/>
              <a:gd name="connsiteY53" fmla="*/ 582386 h 2013857"/>
              <a:gd name="connsiteX54" fmla="*/ 2721429 w 3129643"/>
              <a:gd name="connsiteY54" fmla="*/ 582386 h 2013857"/>
              <a:gd name="connsiteX55" fmla="*/ 2672443 w 3129643"/>
              <a:gd name="connsiteY55" fmla="*/ 473529 h 2013857"/>
              <a:gd name="connsiteX56" fmla="*/ 2715986 w 3129643"/>
              <a:gd name="connsiteY56" fmla="*/ 413657 h 2013857"/>
              <a:gd name="connsiteX57" fmla="*/ 2607129 w 3129643"/>
              <a:gd name="connsiteY57" fmla="*/ 397329 h 2013857"/>
              <a:gd name="connsiteX58" fmla="*/ 2530929 w 3129643"/>
              <a:gd name="connsiteY58" fmla="*/ 321129 h 2013857"/>
              <a:gd name="connsiteX59" fmla="*/ 2481943 w 3129643"/>
              <a:gd name="connsiteY59" fmla="*/ 201386 h 2013857"/>
              <a:gd name="connsiteX60" fmla="*/ 2405743 w 3129643"/>
              <a:gd name="connsiteY60" fmla="*/ 201386 h 2013857"/>
              <a:gd name="connsiteX61" fmla="*/ 2411186 w 3129643"/>
              <a:gd name="connsiteY61" fmla="*/ 130629 h 2013857"/>
              <a:gd name="connsiteX62" fmla="*/ 2340429 w 3129643"/>
              <a:gd name="connsiteY62" fmla="*/ 97972 h 2013857"/>
              <a:gd name="connsiteX63" fmla="*/ 2258786 w 3129643"/>
              <a:gd name="connsiteY63" fmla="*/ 136072 h 2013857"/>
              <a:gd name="connsiteX64" fmla="*/ 2193472 w 3129643"/>
              <a:gd name="connsiteY64" fmla="*/ 190500 h 2013857"/>
              <a:gd name="connsiteX65" fmla="*/ 2095500 w 3129643"/>
              <a:gd name="connsiteY65" fmla="*/ 130629 h 2013857"/>
              <a:gd name="connsiteX66" fmla="*/ 1850572 w 3129643"/>
              <a:gd name="connsiteY66" fmla="*/ 217714 h 2013857"/>
              <a:gd name="connsiteX67" fmla="*/ 1785257 w 3129643"/>
              <a:gd name="connsiteY67" fmla="*/ 217714 h 2013857"/>
              <a:gd name="connsiteX68" fmla="*/ 1665514 w 3129643"/>
              <a:gd name="connsiteY68" fmla="*/ 119743 h 2013857"/>
              <a:gd name="connsiteX69" fmla="*/ 1518557 w 3129643"/>
              <a:gd name="connsiteY69" fmla="*/ 16329 h 2013857"/>
              <a:gd name="connsiteX70" fmla="*/ 1349829 w 3129643"/>
              <a:gd name="connsiteY70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129643" h="2013857">
                <a:moveTo>
                  <a:pt x="1349829" y="0"/>
                </a:moveTo>
                <a:lnTo>
                  <a:pt x="1279072" y="43543"/>
                </a:lnTo>
                <a:lnTo>
                  <a:pt x="1230086" y="92529"/>
                </a:lnTo>
                <a:lnTo>
                  <a:pt x="1208314" y="163286"/>
                </a:lnTo>
                <a:lnTo>
                  <a:pt x="1137557" y="228600"/>
                </a:lnTo>
                <a:lnTo>
                  <a:pt x="1072243" y="283028"/>
                </a:lnTo>
                <a:lnTo>
                  <a:pt x="1066800" y="315686"/>
                </a:lnTo>
                <a:lnTo>
                  <a:pt x="1023257" y="413657"/>
                </a:lnTo>
                <a:lnTo>
                  <a:pt x="898072" y="587829"/>
                </a:lnTo>
                <a:lnTo>
                  <a:pt x="598714" y="952500"/>
                </a:lnTo>
                <a:lnTo>
                  <a:pt x="408214" y="1181100"/>
                </a:lnTo>
                <a:lnTo>
                  <a:pt x="223157" y="1387929"/>
                </a:lnTo>
                <a:lnTo>
                  <a:pt x="0" y="1638300"/>
                </a:lnTo>
                <a:lnTo>
                  <a:pt x="76200" y="1730829"/>
                </a:lnTo>
                <a:lnTo>
                  <a:pt x="163286" y="1856014"/>
                </a:lnTo>
                <a:lnTo>
                  <a:pt x="326572" y="1905000"/>
                </a:lnTo>
                <a:lnTo>
                  <a:pt x="500743" y="1915886"/>
                </a:lnTo>
                <a:lnTo>
                  <a:pt x="582386" y="1894114"/>
                </a:lnTo>
                <a:lnTo>
                  <a:pt x="653143" y="1796143"/>
                </a:lnTo>
                <a:lnTo>
                  <a:pt x="653143" y="1796143"/>
                </a:lnTo>
                <a:lnTo>
                  <a:pt x="745672" y="1856014"/>
                </a:lnTo>
                <a:lnTo>
                  <a:pt x="870857" y="1981200"/>
                </a:lnTo>
                <a:lnTo>
                  <a:pt x="930729" y="2013857"/>
                </a:lnTo>
                <a:lnTo>
                  <a:pt x="1050472" y="2013857"/>
                </a:lnTo>
                <a:lnTo>
                  <a:pt x="1262743" y="1856014"/>
                </a:lnTo>
                <a:lnTo>
                  <a:pt x="1273629" y="1741714"/>
                </a:lnTo>
                <a:lnTo>
                  <a:pt x="1366157" y="1643743"/>
                </a:lnTo>
                <a:lnTo>
                  <a:pt x="1616529" y="1507672"/>
                </a:lnTo>
                <a:lnTo>
                  <a:pt x="1964872" y="1600200"/>
                </a:lnTo>
                <a:lnTo>
                  <a:pt x="2008414" y="1698172"/>
                </a:lnTo>
                <a:lnTo>
                  <a:pt x="1943100" y="1758043"/>
                </a:lnTo>
                <a:lnTo>
                  <a:pt x="1932214" y="1796143"/>
                </a:lnTo>
                <a:lnTo>
                  <a:pt x="1959429" y="1834243"/>
                </a:lnTo>
                <a:lnTo>
                  <a:pt x="2035629" y="1861457"/>
                </a:lnTo>
                <a:lnTo>
                  <a:pt x="2106386" y="1856014"/>
                </a:lnTo>
                <a:lnTo>
                  <a:pt x="2220686" y="1894114"/>
                </a:lnTo>
                <a:lnTo>
                  <a:pt x="2351314" y="1861457"/>
                </a:lnTo>
                <a:lnTo>
                  <a:pt x="2454729" y="1785257"/>
                </a:lnTo>
                <a:lnTo>
                  <a:pt x="2677886" y="1600200"/>
                </a:lnTo>
                <a:lnTo>
                  <a:pt x="2813957" y="1458686"/>
                </a:lnTo>
                <a:lnTo>
                  <a:pt x="2939143" y="1300843"/>
                </a:lnTo>
                <a:lnTo>
                  <a:pt x="2988129" y="1246414"/>
                </a:lnTo>
                <a:lnTo>
                  <a:pt x="2944586" y="1164772"/>
                </a:lnTo>
                <a:lnTo>
                  <a:pt x="2999014" y="1088572"/>
                </a:lnTo>
                <a:lnTo>
                  <a:pt x="3042557" y="947057"/>
                </a:lnTo>
                <a:lnTo>
                  <a:pt x="3064329" y="859972"/>
                </a:lnTo>
                <a:lnTo>
                  <a:pt x="3042557" y="832757"/>
                </a:lnTo>
                <a:lnTo>
                  <a:pt x="3129643" y="653143"/>
                </a:lnTo>
                <a:lnTo>
                  <a:pt x="3102429" y="468086"/>
                </a:lnTo>
                <a:lnTo>
                  <a:pt x="2966357" y="468086"/>
                </a:lnTo>
                <a:lnTo>
                  <a:pt x="2911929" y="462643"/>
                </a:lnTo>
                <a:lnTo>
                  <a:pt x="2873829" y="517072"/>
                </a:lnTo>
                <a:lnTo>
                  <a:pt x="2824843" y="576943"/>
                </a:lnTo>
                <a:lnTo>
                  <a:pt x="2721429" y="582386"/>
                </a:lnTo>
                <a:lnTo>
                  <a:pt x="2721429" y="582386"/>
                </a:lnTo>
                <a:lnTo>
                  <a:pt x="2672443" y="473529"/>
                </a:lnTo>
                <a:lnTo>
                  <a:pt x="2715986" y="413657"/>
                </a:lnTo>
                <a:lnTo>
                  <a:pt x="2607129" y="397329"/>
                </a:lnTo>
                <a:lnTo>
                  <a:pt x="2530929" y="321129"/>
                </a:lnTo>
                <a:lnTo>
                  <a:pt x="2481943" y="201386"/>
                </a:lnTo>
                <a:lnTo>
                  <a:pt x="2405743" y="201386"/>
                </a:lnTo>
                <a:lnTo>
                  <a:pt x="2411186" y="130629"/>
                </a:lnTo>
                <a:lnTo>
                  <a:pt x="2340429" y="97972"/>
                </a:lnTo>
                <a:lnTo>
                  <a:pt x="2258786" y="136072"/>
                </a:lnTo>
                <a:lnTo>
                  <a:pt x="2193472" y="190500"/>
                </a:lnTo>
                <a:lnTo>
                  <a:pt x="2095500" y="130629"/>
                </a:lnTo>
                <a:lnTo>
                  <a:pt x="1850572" y="217714"/>
                </a:lnTo>
                <a:lnTo>
                  <a:pt x="1785257" y="217714"/>
                </a:lnTo>
                <a:lnTo>
                  <a:pt x="1665514" y="119743"/>
                </a:lnTo>
                <a:lnTo>
                  <a:pt x="1518557" y="16329"/>
                </a:lnTo>
                <a:lnTo>
                  <a:pt x="1349829" y="0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6CA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99" name="ZoneTexte 198"/>
          <p:cNvSpPr txBox="1"/>
          <p:nvPr/>
        </p:nvSpPr>
        <p:spPr>
          <a:xfrm>
            <a:off x="6459538" y="3419152"/>
            <a:ext cx="2476500" cy="36988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dirty="0" smtClean="0">
                <a:latin typeface="Arial Narrow" panose="020B0606020202030204" pitchFamily="34" charset="0"/>
              </a:rPr>
              <a:t>6. To install wind barriers</a:t>
            </a:r>
            <a:endParaRPr lang="en-CA" b="1" dirty="0">
              <a:latin typeface="Arial Narrow" panose="020B0606020202030204" pitchFamily="34" charset="0"/>
            </a:endParaRPr>
          </a:p>
        </p:txBody>
      </p:sp>
      <p:sp>
        <p:nvSpPr>
          <p:cNvPr id="200" name="ZoneTexte 199"/>
          <p:cNvSpPr txBox="1"/>
          <p:nvPr/>
        </p:nvSpPr>
        <p:spPr>
          <a:xfrm>
            <a:off x="6459538" y="3863007"/>
            <a:ext cx="2476500" cy="64611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CA" b="1" dirty="0" smtClean="0">
                <a:latin typeface="Arial Narrow" panose="020B0606020202030204" pitchFamily="34" charset="0"/>
              </a:rPr>
              <a:t>7. To place an erosion protection blanket</a:t>
            </a:r>
            <a:endParaRPr lang="en-CA" b="1" dirty="0">
              <a:latin typeface="Arial Narrow" panose="020B0606020202030204" pitchFamily="34" charset="0"/>
            </a:endParaRPr>
          </a:p>
        </p:txBody>
      </p:sp>
      <p:sp>
        <p:nvSpPr>
          <p:cNvPr id="201" name="Forme libre 200"/>
          <p:cNvSpPr/>
          <p:nvPr/>
        </p:nvSpPr>
        <p:spPr>
          <a:xfrm>
            <a:off x="3108325" y="4832350"/>
            <a:ext cx="565150" cy="309563"/>
          </a:xfrm>
          <a:custGeom>
            <a:avLst/>
            <a:gdLst>
              <a:gd name="connsiteX0" fmla="*/ 168729 w 566058"/>
              <a:gd name="connsiteY0" fmla="*/ 38100 h 310243"/>
              <a:gd name="connsiteX1" fmla="*/ 332015 w 566058"/>
              <a:gd name="connsiteY1" fmla="*/ 97972 h 310243"/>
              <a:gd name="connsiteX2" fmla="*/ 566058 w 566058"/>
              <a:gd name="connsiteY2" fmla="*/ 108857 h 310243"/>
              <a:gd name="connsiteX3" fmla="*/ 511629 w 566058"/>
              <a:gd name="connsiteY3" fmla="*/ 163286 h 310243"/>
              <a:gd name="connsiteX4" fmla="*/ 511629 w 566058"/>
              <a:gd name="connsiteY4" fmla="*/ 163286 h 310243"/>
              <a:gd name="connsiteX5" fmla="*/ 500743 w 566058"/>
              <a:gd name="connsiteY5" fmla="*/ 234043 h 310243"/>
              <a:gd name="connsiteX6" fmla="*/ 435429 w 566058"/>
              <a:gd name="connsiteY6" fmla="*/ 283029 h 310243"/>
              <a:gd name="connsiteX7" fmla="*/ 370115 w 566058"/>
              <a:gd name="connsiteY7" fmla="*/ 310243 h 310243"/>
              <a:gd name="connsiteX8" fmla="*/ 283029 w 566058"/>
              <a:gd name="connsiteY8" fmla="*/ 283029 h 310243"/>
              <a:gd name="connsiteX9" fmla="*/ 168729 w 566058"/>
              <a:gd name="connsiteY9" fmla="*/ 299357 h 310243"/>
              <a:gd name="connsiteX10" fmla="*/ 81643 w 566058"/>
              <a:gd name="connsiteY10" fmla="*/ 283029 h 310243"/>
              <a:gd name="connsiteX11" fmla="*/ 21772 w 566058"/>
              <a:gd name="connsiteY11" fmla="*/ 223157 h 310243"/>
              <a:gd name="connsiteX12" fmla="*/ 0 w 566058"/>
              <a:gd name="connsiteY12" fmla="*/ 146957 h 310243"/>
              <a:gd name="connsiteX13" fmla="*/ 16329 w 566058"/>
              <a:gd name="connsiteY13" fmla="*/ 76200 h 310243"/>
              <a:gd name="connsiteX14" fmla="*/ 59872 w 566058"/>
              <a:gd name="connsiteY14" fmla="*/ 16329 h 310243"/>
              <a:gd name="connsiteX15" fmla="*/ 130629 w 566058"/>
              <a:gd name="connsiteY15" fmla="*/ 0 h 310243"/>
              <a:gd name="connsiteX16" fmla="*/ 168729 w 566058"/>
              <a:gd name="connsiteY16" fmla="*/ 38100 h 31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6058" h="310243">
                <a:moveTo>
                  <a:pt x="168729" y="38100"/>
                </a:moveTo>
                <a:lnTo>
                  <a:pt x="332015" y="97972"/>
                </a:lnTo>
                <a:lnTo>
                  <a:pt x="566058" y="108857"/>
                </a:lnTo>
                <a:lnTo>
                  <a:pt x="511629" y="163286"/>
                </a:lnTo>
                <a:lnTo>
                  <a:pt x="511629" y="163286"/>
                </a:lnTo>
                <a:lnTo>
                  <a:pt x="500743" y="234043"/>
                </a:lnTo>
                <a:lnTo>
                  <a:pt x="435429" y="283029"/>
                </a:lnTo>
                <a:lnTo>
                  <a:pt x="370115" y="310243"/>
                </a:lnTo>
                <a:lnTo>
                  <a:pt x="283029" y="283029"/>
                </a:lnTo>
                <a:lnTo>
                  <a:pt x="168729" y="299357"/>
                </a:lnTo>
                <a:lnTo>
                  <a:pt x="81643" y="283029"/>
                </a:lnTo>
                <a:lnTo>
                  <a:pt x="21772" y="223157"/>
                </a:lnTo>
                <a:lnTo>
                  <a:pt x="0" y="146957"/>
                </a:lnTo>
                <a:lnTo>
                  <a:pt x="16329" y="76200"/>
                </a:lnTo>
                <a:lnTo>
                  <a:pt x="59872" y="16329"/>
                </a:lnTo>
                <a:lnTo>
                  <a:pt x="130629" y="0"/>
                </a:lnTo>
                <a:lnTo>
                  <a:pt x="168729" y="381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grpSp>
        <p:nvGrpSpPr>
          <p:cNvPr id="202" name="Groupe 201"/>
          <p:cNvGrpSpPr>
            <a:grpSpLocks/>
          </p:cNvGrpSpPr>
          <p:nvPr/>
        </p:nvGrpSpPr>
        <p:grpSpPr bwMode="auto">
          <a:xfrm>
            <a:off x="3403600" y="3228975"/>
            <a:ext cx="2643188" cy="1436688"/>
            <a:chOff x="3403139" y="3154463"/>
            <a:chExt cx="2643944" cy="1436613"/>
          </a:xfrm>
        </p:grpSpPr>
        <p:grpSp>
          <p:nvGrpSpPr>
            <p:cNvPr id="27677" name="Groupe 202"/>
            <p:cNvGrpSpPr>
              <a:grpSpLocks/>
            </p:cNvGrpSpPr>
            <p:nvPr/>
          </p:nvGrpSpPr>
          <p:grpSpPr bwMode="auto">
            <a:xfrm>
              <a:off x="3403139" y="3154463"/>
              <a:ext cx="2600244" cy="1436613"/>
              <a:chOff x="3403139" y="3154463"/>
              <a:chExt cx="2600244" cy="1436613"/>
            </a:xfrm>
          </p:grpSpPr>
          <p:sp>
            <p:nvSpPr>
              <p:cNvPr id="207" name="Ellipse 206"/>
              <p:cNvSpPr/>
              <p:nvPr/>
            </p:nvSpPr>
            <p:spPr>
              <a:xfrm rot="20717342">
                <a:off x="4403550" y="3811654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208" name="Ellipse 207"/>
              <p:cNvSpPr/>
              <p:nvPr/>
            </p:nvSpPr>
            <p:spPr>
              <a:xfrm rot="1179279">
                <a:off x="3987506" y="3821178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209" name="Ellipse 208"/>
              <p:cNvSpPr/>
              <p:nvPr/>
            </p:nvSpPr>
            <p:spPr>
              <a:xfrm rot="18850549">
                <a:off x="4805348" y="3595741"/>
                <a:ext cx="266686" cy="142916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210" name="Ellipse 209"/>
              <p:cNvSpPr/>
              <p:nvPr/>
            </p:nvSpPr>
            <p:spPr>
              <a:xfrm rot="17057105">
                <a:off x="5056245" y="3216348"/>
                <a:ext cx="266686" cy="142916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211" name="Ellipse 210"/>
              <p:cNvSpPr/>
              <p:nvPr/>
            </p:nvSpPr>
            <p:spPr>
              <a:xfrm rot="20270336">
                <a:off x="3642921" y="4071990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212" name="Ellipse 211"/>
              <p:cNvSpPr/>
              <p:nvPr/>
            </p:nvSpPr>
            <p:spPr>
              <a:xfrm rot="19814886">
                <a:off x="3852531" y="4432334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213" name="Ellipse 212"/>
              <p:cNvSpPr/>
              <p:nvPr/>
            </p:nvSpPr>
            <p:spPr>
              <a:xfrm rot="21433923">
                <a:off x="4219348" y="4241844"/>
                <a:ext cx="268365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214" name="Ellipse 213"/>
              <p:cNvSpPr/>
              <p:nvPr/>
            </p:nvSpPr>
            <p:spPr>
              <a:xfrm rot="20424405">
                <a:off x="4598869" y="4103738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215" name="Ellipse 214"/>
              <p:cNvSpPr/>
              <p:nvPr/>
            </p:nvSpPr>
            <p:spPr>
              <a:xfrm rot="19290735">
                <a:off x="5030793" y="3805304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216" name="Ellipse 215"/>
              <p:cNvSpPr/>
              <p:nvPr/>
            </p:nvSpPr>
            <p:spPr>
              <a:xfrm rot="17713672">
                <a:off x="5302379" y="3416362"/>
                <a:ext cx="266686" cy="142916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217" name="Ellipse 216"/>
              <p:cNvSpPr/>
              <p:nvPr/>
            </p:nvSpPr>
            <p:spPr>
              <a:xfrm rot="19068587">
                <a:off x="5454776" y="3749745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218" name="Ellipse 217"/>
              <p:cNvSpPr/>
              <p:nvPr/>
            </p:nvSpPr>
            <p:spPr>
              <a:xfrm rot="19432004">
                <a:off x="5103839" y="4148186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219" name="Ellipse 218"/>
              <p:cNvSpPr/>
              <p:nvPr/>
            </p:nvSpPr>
            <p:spPr>
              <a:xfrm rot="558753">
                <a:off x="3403139" y="4346614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220" name="Ellipse 219"/>
              <p:cNvSpPr/>
              <p:nvPr/>
            </p:nvSpPr>
            <p:spPr>
              <a:xfrm rot="19676608">
                <a:off x="5254694" y="4448208"/>
                <a:ext cx="268365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221" name="Ellipse 220"/>
              <p:cNvSpPr/>
              <p:nvPr/>
            </p:nvSpPr>
            <p:spPr>
              <a:xfrm rot="18572865">
                <a:off x="5554863" y="4148162"/>
                <a:ext cx="266686" cy="142916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222" name="Ellipse 221"/>
              <p:cNvSpPr/>
              <p:nvPr/>
            </p:nvSpPr>
            <p:spPr>
              <a:xfrm rot="17260492">
                <a:off x="5797820" y="3749720"/>
                <a:ext cx="266686" cy="142916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</p:grpSp>
        <p:grpSp>
          <p:nvGrpSpPr>
            <p:cNvPr id="27678" name="Groupe 203"/>
            <p:cNvGrpSpPr>
              <a:grpSpLocks/>
            </p:cNvGrpSpPr>
            <p:nvPr/>
          </p:nvGrpSpPr>
          <p:grpSpPr bwMode="auto">
            <a:xfrm>
              <a:off x="5595385" y="3746494"/>
              <a:ext cx="451698" cy="539082"/>
              <a:chOff x="5595385" y="3746494"/>
              <a:chExt cx="451698" cy="539082"/>
            </a:xfrm>
          </p:grpSpPr>
          <p:pic>
            <p:nvPicPr>
              <p:cNvPr id="27679" name="Picture 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9059" y="3746494"/>
                <a:ext cx="218024" cy="1834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680" name="Picture 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822601">
                <a:off x="5578112" y="4084825"/>
                <a:ext cx="218024" cy="1834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27" grpId="0" animBg="1"/>
      <p:bldP spid="146" grpId="0" animBg="1"/>
      <p:bldP spid="173" grpId="0" animBg="1"/>
      <p:bldP spid="199" grpId="0" animBg="1"/>
      <p:bldP spid="20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6629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1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>
                <a:solidFill>
                  <a:schemeClr val="bg1"/>
                </a:solidFill>
                <a:latin typeface="Arial Narrow" pitchFamily="34" charset="0"/>
              </a:rPr>
              <a:t>Renaturalisation Approach </a:t>
            </a:r>
            <a:endParaRPr lang="fr-FR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6632" name="ZoneTexte 6"/>
          <p:cNvSpPr txBox="1">
            <a:spLocks noChangeArrowheads="1"/>
          </p:cNvSpPr>
          <p:nvPr/>
        </p:nvSpPr>
        <p:spPr bwMode="auto">
          <a:xfrm>
            <a:off x="366713" y="1052513"/>
            <a:ext cx="8280400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fr-CA" altLang="fr-FR" sz="2800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Tailings</a:t>
            </a:r>
            <a:r>
              <a:rPr lang="fr-CA" altLang="fr-FR" sz="28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fr-CA" altLang="fr-FR" sz="2800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sites B and C</a:t>
            </a:r>
          </a:p>
        </p:txBody>
      </p:sp>
      <p:sp>
        <p:nvSpPr>
          <p:cNvPr id="26633" name="ZoneTexte 6"/>
          <p:cNvSpPr txBox="1">
            <a:spLocks noChangeArrowheads="1"/>
          </p:cNvSpPr>
          <p:nvPr/>
        </p:nvSpPr>
        <p:spPr bwMode="auto">
          <a:xfrm>
            <a:off x="193675" y="2060575"/>
            <a:ext cx="8756650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73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To </a:t>
            </a:r>
            <a:r>
              <a:rPr lang="fr-CA" altLang="fr-FR" sz="2400" b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install</a:t>
            </a: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fr-CA" altLang="fr-FR" sz="2400" b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ecological</a:t>
            </a: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corridors (</a:t>
            </a:r>
            <a:r>
              <a:rPr lang="fr-CA" altLang="fr-FR" sz="2400" b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indigenous</a:t>
            </a: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fr-CA" altLang="fr-FR" sz="2400" b="1" dirty="0" err="1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vegetation</a:t>
            </a:r>
            <a:r>
              <a:rPr lang="fr-CA" altLang="fr-FR" sz="2400" b="1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mounds)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fr-CA" altLang="fr-FR" sz="11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To </a:t>
            </a:r>
            <a:r>
              <a:rPr lang="fr-CA" altLang="fr-FR" sz="2400" b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install</a:t>
            </a: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fr-CA" altLang="fr-FR" sz="2400" b="1" dirty="0" err="1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wind</a:t>
            </a:r>
            <a:r>
              <a:rPr lang="fr-CA" altLang="fr-FR" sz="2400" b="1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fr-CA" altLang="fr-FR" sz="2400" b="1" dirty="0" err="1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barriers</a:t>
            </a:r>
            <a:endParaRPr lang="fr-CA" altLang="fr-FR" sz="24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fr-CA" altLang="fr-FR" sz="11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To </a:t>
            </a:r>
            <a:r>
              <a:rPr lang="fr-CA" altLang="fr-FR" sz="2400" b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favor</a:t>
            </a: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fr-CA" altLang="fr-FR" sz="2400" b="1" dirty="0" err="1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n</a:t>
            </a:r>
            <a:r>
              <a:rPr lang="fr-CA" altLang="fr-FR" sz="2400" b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esting</a:t>
            </a: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fr-CA" altLang="fr-FR" sz="2400" b="1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area for </a:t>
            </a:r>
            <a:r>
              <a:rPr lang="fr-CA" altLang="fr-FR" sz="2400" b="1" dirty="0" err="1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swallows</a:t>
            </a:r>
            <a:endParaRPr lang="fr-CA" altLang="fr-FR" sz="24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26634" name="Picture 24" descr="C:\Users\cvittet\Desktop\hirondell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860800"/>
            <a:ext cx="661035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25" descr="\\sm-data-galt\Photo Num\Aménatech\2011\F116067- Mine principale\2012-07-23 DC\IMG_008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>
            <a:fillRect/>
          </a:stretch>
        </p:blipFill>
        <p:spPr bwMode="auto">
          <a:xfrm>
            <a:off x="6937375" y="2565400"/>
            <a:ext cx="1905000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8677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9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>
                <a:solidFill>
                  <a:schemeClr val="bg1"/>
                </a:solidFill>
                <a:latin typeface="Arial Narrow" pitchFamily="34" charset="0"/>
              </a:rPr>
              <a:t>Future View of Tailing Sites B and C</a:t>
            </a:r>
            <a:endParaRPr lang="fr-FR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28680" name="Groupe 5"/>
          <p:cNvGrpSpPr>
            <a:grpSpLocks/>
          </p:cNvGrpSpPr>
          <p:nvPr/>
        </p:nvGrpSpPr>
        <p:grpSpPr bwMode="auto">
          <a:xfrm>
            <a:off x="171450" y="1989138"/>
            <a:ext cx="8801100" cy="3455987"/>
            <a:chOff x="172075" y="1988840"/>
            <a:chExt cx="8799850" cy="3456979"/>
          </a:xfrm>
        </p:grpSpPr>
        <p:grpSp>
          <p:nvGrpSpPr>
            <p:cNvPr id="28681" name="Groupe 1"/>
            <p:cNvGrpSpPr>
              <a:grpSpLocks/>
            </p:cNvGrpSpPr>
            <p:nvPr/>
          </p:nvGrpSpPr>
          <p:grpSpPr bwMode="auto">
            <a:xfrm>
              <a:off x="4651901" y="1988840"/>
              <a:ext cx="4320024" cy="3456979"/>
              <a:chOff x="4499992" y="1628800"/>
              <a:chExt cx="4320024" cy="3456979"/>
            </a:xfrm>
          </p:grpSpPr>
          <p:pic>
            <p:nvPicPr>
              <p:cNvPr id="28685" name="Picture 10" descr="\\sm-data-galt\Echange-SHBK\jrobidoux\mos3_20cm_site_2013_2_petite.jpg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82"/>
              <a:stretch>
                <a:fillRect/>
              </a:stretch>
            </p:blipFill>
            <p:spPr bwMode="auto">
              <a:xfrm>
                <a:off x="4499992" y="1628800"/>
                <a:ext cx="4320024" cy="3456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6" name="ZoneTexte 7"/>
              <p:cNvSpPr txBox="1"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6609412" y="4705201"/>
                <a:ext cx="2203316" cy="30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CA" altLang="fr-FR" sz="1400">
                    <a:solidFill>
                      <a:schemeClr val="bg2"/>
                    </a:solidFill>
                    <a:latin typeface="Times New Roman" pitchFamily="18" charset="0"/>
                  </a:rPr>
                  <a:t>After</a:t>
                </a:r>
              </a:p>
            </p:txBody>
          </p:sp>
        </p:grpSp>
        <p:grpSp>
          <p:nvGrpSpPr>
            <p:cNvPr id="28682" name="Groupe 2"/>
            <p:cNvGrpSpPr>
              <a:grpSpLocks/>
            </p:cNvGrpSpPr>
            <p:nvPr/>
          </p:nvGrpSpPr>
          <p:grpSpPr bwMode="auto">
            <a:xfrm>
              <a:off x="172075" y="1988840"/>
              <a:ext cx="4312736" cy="3455465"/>
              <a:chOff x="20166" y="1944265"/>
              <a:chExt cx="4312736" cy="3455465"/>
            </a:xfrm>
          </p:grpSpPr>
          <p:pic>
            <p:nvPicPr>
              <p:cNvPr id="28683" name="Picture 11" descr="\\sm-data-galt\Echange-SHBK\jrobidoux\mos3_20cm_site_2013_avant_petite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6" y="1944265"/>
                <a:ext cx="4312736" cy="3455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4" name="ZoneTexte 1"/>
              <p:cNvSpPr txBox="1"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346939" y="5025081"/>
                <a:ext cx="1985963" cy="30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CA" altLang="fr-FR" sz="1400">
                    <a:solidFill>
                      <a:schemeClr val="bg2"/>
                    </a:solidFill>
                    <a:latin typeface="Times New Roman" pitchFamily="18" charset="0"/>
                  </a:rPr>
                  <a:t>Before</a:t>
                </a:r>
              </a:p>
            </p:txBody>
          </p:sp>
        </p:grp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9701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3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>
                <a:solidFill>
                  <a:schemeClr val="bg1"/>
                </a:solidFill>
                <a:latin typeface="Arial Narrow" pitchFamily="34" charset="0"/>
              </a:rPr>
              <a:t>Future View of Mine Principale Site</a:t>
            </a:r>
            <a:endParaRPr lang="fr-FR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29704" name="Groupe 2"/>
          <p:cNvGrpSpPr>
            <a:grpSpLocks/>
          </p:cNvGrpSpPr>
          <p:nvPr/>
        </p:nvGrpSpPr>
        <p:grpSpPr bwMode="auto">
          <a:xfrm>
            <a:off x="336550" y="1628775"/>
            <a:ext cx="8470900" cy="4103688"/>
            <a:chOff x="348804" y="1628800"/>
            <a:chExt cx="8471212" cy="4104001"/>
          </a:xfrm>
        </p:grpSpPr>
        <p:grpSp>
          <p:nvGrpSpPr>
            <p:cNvPr id="29706" name="Groupe 1"/>
            <p:cNvGrpSpPr>
              <a:grpSpLocks/>
            </p:cNvGrpSpPr>
            <p:nvPr/>
          </p:nvGrpSpPr>
          <p:grpSpPr bwMode="auto">
            <a:xfrm>
              <a:off x="348804" y="1628801"/>
              <a:ext cx="4078734" cy="4104000"/>
              <a:chOff x="348804" y="1628801"/>
              <a:chExt cx="4078734" cy="4104000"/>
            </a:xfrm>
          </p:grpSpPr>
          <p:pic>
            <p:nvPicPr>
              <p:cNvPr id="29708" name="Picture 11" descr="\\sm-data-galt\Echange-SHBK\jrobidoux\mos3_20cm_site_2013_avant_petite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804" y="1628801"/>
                <a:ext cx="4078734" cy="410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09" name="ZoneTexte 1"/>
              <p:cNvSpPr txBox="1"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2441575" y="1700213"/>
                <a:ext cx="1985963" cy="30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CA" altLang="fr-FR" sz="1400">
                    <a:solidFill>
                      <a:schemeClr val="bg2"/>
                    </a:solidFill>
                    <a:latin typeface="Times New Roman" pitchFamily="18" charset="0"/>
                  </a:rPr>
                  <a:t>Before</a:t>
                </a:r>
              </a:p>
            </p:txBody>
          </p:sp>
        </p:grpSp>
        <p:pic>
          <p:nvPicPr>
            <p:cNvPr id="29707" name="Picture 10" descr="\\sm-data-galt\Echange-SHBK\jrobidoux\mos3_20cm_site_2013_2_petite.jpg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/>
            <a:stretch>
              <a:fillRect/>
            </a:stretch>
          </p:blipFill>
          <p:spPr bwMode="auto">
            <a:xfrm>
              <a:off x="4716016" y="1628800"/>
              <a:ext cx="4104000" cy="41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5" name="ZoneTexte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16700" y="1700213"/>
            <a:ext cx="2203450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400">
                <a:solidFill>
                  <a:schemeClr val="bg2"/>
                </a:solidFill>
                <a:latin typeface="Times New Roman" pitchFamily="18" charset="0"/>
              </a:rPr>
              <a:t>After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4101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ZoneTexte 5"/>
          <p:cNvSpPr txBox="1">
            <a:spLocks noChangeArrowheads="1"/>
          </p:cNvSpPr>
          <p:nvPr/>
        </p:nvSpPr>
        <p:spPr bwMode="auto">
          <a:xfrm>
            <a:off x="377825" y="223838"/>
            <a:ext cx="657066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smtClean="0">
                <a:solidFill>
                  <a:schemeClr val="bg1"/>
                </a:solidFill>
                <a:latin typeface="Arial Narrow" pitchFamily="34" charset="0"/>
              </a:rPr>
              <a:t>Localisation and Description</a:t>
            </a:r>
            <a:endParaRPr lang="en-CA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04788" y="1311275"/>
            <a:ext cx="8734425" cy="5070475"/>
          </a:xfrm>
          <a:prstGeom prst="rect">
            <a:avLst/>
          </a:prstGeom>
          <a:ln>
            <a:noFill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104" name="Ellipse 1"/>
          <p:cNvSpPr>
            <a:spLocks noChangeArrowheads="1"/>
          </p:cNvSpPr>
          <p:nvPr/>
        </p:nvSpPr>
        <p:spPr bwMode="auto">
          <a:xfrm>
            <a:off x="1835150" y="4221163"/>
            <a:ext cx="1827213" cy="1511300"/>
          </a:xfrm>
          <a:prstGeom prst="ellipse">
            <a:avLst/>
          </a:prstGeom>
          <a:noFill/>
          <a:ln w="381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en-CA" altLang="fr-FR" sz="2400">
              <a:latin typeface="Times New Roman" pitchFamily="18" charset="0"/>
            </a:endParaRPr>
          </a:p>
        </p:txBody>
      </p:sp>
      <p:sp>
        <p:nvSpPr>
          <p:cNvPr id="4105" name="ZoneTexte 1"/>
          <p:cNvSpPr txBox="1">
            <a:spLocks noChangeArrowheads="1"/>
          </p:cNvSpPr>
          <p:nvPr/>
        </p:nvSpPr>
        <p:spPr bwMode="auto">
          <a:xfrm>
            <a:off x="1258888" y="5816600"/>
            <a:ext cx="1116012" cy="292100"/>
          </a:xfrm>
          <a:prstGeom prst="rect">
            <a:avLst/>
          </a:prstGeom>
          <a:solidFill>
            <a:srgbClr val="E0F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1300" b="1" i="1" smtClean="0">
                <a:solidFill>
                  <a:srgbClr val="25A0FF"/>
                </a:solidFill>
                <a:latin typeface="Arial Narrow" pitchFamily="34" charset="0"/>
              </a:rPr>
              <a:t>Lac aux Dorés</a:t>
            </a:r>
            <a:endParaRPr lang="en-CA" altLang="fr-FR" sz="1300" b="1" i="1">
              <a:solidFill>
                <a:srgbClr val="25A0FF"/>
              </a:solidFill>
              <a:latin typeface="Arial Narrow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03800" y="3846513"/>
            <a:ext cx="792163" cy="230187"/>
          </a:xfrm>
          <a:prstGeom prst="rect">
            <a:avLst/>
          </a:prstGeom>
          <a:solidFill>
            <a:srgbClr val="E0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4107" name="ZoneTexte 11"/>
          <p:cNvSpPr txBox="1">
            <a:spLocks noChangeArrowheads="1"/>
          </p:cNvSpPr>
          <p:nvPr/>
        </p:nvSpPr>
        <p:spPr bwMode="auto">
          <a:xfrm>
            <a:off x="4932363" y="3716338"/>
            <a:ext cx="79216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1300" b="1" smtClean="0">
                <a:latin typeface="Arial Narrow" pitchFamily="34" charset="0"/>
              </a:rPr>
              <a:t>Copper Rand</a:t>
            </a:r>
            <a:endParaRPr lang="en-CA" altLang="fr-FR" sz="1300" b="1">
              <a:latin typeface="Arial Narrow" pitchFamily="34" charset="0"/>
            </a:endParaRPr>
          </a:p>
        </p:txBody>
      </p:sp>
      <p:pic>
        <p:nvPicPr>
          <p:cNvPr id="410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9" name="ZoneTexte 13"/>
          <p:cNvSpPr txBox="1">
            <a:spLocks noChangeArrowheads="1"/>
          </p:cNvSpPr>
          <p:nvPr/>
        </p:nvSpPr>
        <p:spPr bwMode="auto">
          <a:xfrm>
            <a:off x="323850" y="1552575"/>
            <a:ext cx="115252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1300" b="1" smtClean="0">
                <a:latin typeface="Arial Narrow" pitchFamily="34" charset="0"/>
              </a:rPr>
              <a:t>Chibougamau</a:t>
            </a:r>
            <a:endParaRPr lang="en-CA" altLang="fr-FR" sz="1300" b="1"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0725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>
                <a:solidFill>
                  <a:schemeClr val="bg1"/>
                </a:solidFill>
                <a:latin typeface="Arial Narrow" pitchFamily="34" charset="0"/>
              </a:rPr>
              <a:t>Preliminary Studies and Works</a:t>
            </a:r>
            <a:endParaRPr lang="fr-FR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ZoneTexte 6"/>
          <p:cNvSpPr txBox="1">
            <a:spLocks noChangeArrowheads="1"/>
          </p:cNvSpPr>
          <p:nvPr/>
        </p:nvSpPr>
        <p:spPr bwMode="auto">
          <a:xfrm>
            <a:off x="193675" y="1268760"/>
            <a:ext cx="875665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To reopen the bridge prior to work and dismantle the bridge afterwards</a:t>
            </a:r>
          </a:p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CA" altLang="fr-FR" sz="11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Search for nearby borrow material (sand, gravel, etc.)</a:t>
            </a:r>
          </a:p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CA" altLang="fr-FR" sz="11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To assess the impact of contamination from Copper Rand by the middle dyke </a:t>
            </a:r>
          </a:p>
        </p:txBody>
      </p:sp>
      <p:pic>
        <p:nvPicPr>
          <p:cNvPr id="307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652838"/>
            <a:ext cx="8601075" cy="24399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15365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Overall work</a:t>
            </a:r>
            <a:endParaRPr lang="en-CA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368" name="ZoneTexte 6"/>
          <p:cNvSpPr txBox="1">
            <a:spLocks noChangeArrowheads="1"/>
          </p:cNvSpPr>
          <p:nvPr/>
        </p:nvSpPr>
        <p:spPr bwMode="auto">
          <a:xfrm>
            <a:off x="360363" y="1673225"/>
            <a:ext cx="8423275" cy="328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Around 150 M$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Engineering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Rehabilitation work</a:t>
            </a: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4 phases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Post-restoration monitoring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7930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0725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err="1" smtClean="0">
                <a:solidFill>
                  <a:schemeClr val="bg1"/>
                </a:solidFill>
                <a:latin typeface="Arial Narrow" pitchFamily="34" charset="0"/>
              </a:rPr>
              <a:t>Upcoming</a:t>
            </a: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CA" altLang="fr-FR" sz="3800" dirty="0" err="1" smtClean="0">
                <a:solidFill>
                  <a:schemeClr val="bg1"/>
                </a:solidFill>
                <a:latin typeface="Arial Narrow" pitchFamily="34" charset="0"/>
              </a:rPr>
              <a:t>steps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ZoneTexte 6"/>
          <p:cNvSpPr txBox="1">
            <a:spLocks noChangeArrowheads="1"/>
          </p:cNvSpPr>
          <p:nvPr/>
        </p:nvSpPr>
        <p:spPr bwMode="auto">
          <a:xfrm>
            <a:off x="179512" y="1052736"/>
            <a:ext cx="87566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740700" lvl="1" indent="0" eaLnBrk="1" hangingPunct="1">
              <a:spcBef>
                <a:spcPct val="0"/>
              </a:spcBef>
              <a:buNone/>
              <a:defRPr/>
            </a:pPr>
            <a:endParaRPr lang="en-CA" altLang="fr-FR" sz="20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Preliminary schedule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141506"/>
              </p:ext>
            </p:extLst>
          </p:nvPr>
        </p:nvGraphicFramePr>
        <p:xfrm>
          <a:off x="-36512" y="2348880"/>
          <a:ext cx="10009112" cy="3960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ocument" r:id="rId7" imgW="8369300" imgH="3340100" progId="Word.Document.12">
                  <p:embed/>
                </p:oleObj>
              </mc:Choice>
              <mc:Fallback>
                <p:oleObj name="Document" r:id="rId7" imgW="8369300" imgH="3340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36512" y="2348880"/>
                        <a:ext cx="10009112" cy="3960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967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1749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1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>
                <a:solidFill>
                  <a:schemeClr val="bg1"/>
                </a:solidFill>
                <a:latin typeface="Arial Narrow" pitchFamily="34" charset="0"/>
              </a:rPr>
              <a:t>Post</a:t>
            </a: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-</a:t>
            </a:r>
            <a:r>
              <a:rPr lang="fr-CA" altLang="fr-FR" sz="3800" dirty="0" err="1" smtClean="0">
                <a:solidFill>
                  <a:schemeClr val="bg1"/>
                </a:solidFill>
                <a:latin typeface="Arial Narrow" pitchFamily="34" charset="0"/>
              </a:rPr>
              <a:t>restoration</a:t>
            </a: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CA" altLang="fr-FR" sz="3800" dirty="0">
                <a:solidFill>
                  <a:schemeClr val="bg1"/>
                </a:solidFill>
                <a:latin typeface="Arial Narrow" pitchFamily="34" charset="0"/>
              </a:rPr>
              <a:t>Monitoring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1752" name="Picture 4" descr="\\sm-data-galt\Photo Num\Aménatech\2006\F063865-001 Mine Eustis\P10002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866900"/>
            <a:ext cx="1860550" cy="40798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3" name="ZoneTexte 1"/>
          <p:cNvSpPr txBox="1">
            <a:spLocks noChangeArrowheads="1"/>
          </p:cNvSpPr>
          <p:nvPr/>
        </p:nvSpPr>
        <p:spPr bwMode="auto">
          <a:xfrm>
            <a:off x="3779838" y="1374775"/>
            <a:ext cx="202723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2600" b="1" dirty="0">
                <a:latin typeface="Arial Narrow" pitchFamily="34" charset="0"/>
              </a:rPr>
              <a:t>Surface </a:t>
            </a:r>
            <a:r>
              <a:rPr lang="fr-CA" altLang="fr-FR" sz="2600" b="1" dirty="0" smtClean="0">
                <a:latin typeface="Arial Narrow" pitchFamily="34" charset="0"/>
              </a:rPr>
              <a:t>water </a:t>
            </a:r>
            <a:r>
              <a:rPr lang="fr-CA" altLang="fr-FR" sz="2600" b="1" dirty="0" err="1" smtClean="0">
                <a:latin typeface="Arial Narrow" pitchFamily="34" charset="0"/>
              </a:rPr>
              <a:t>quality</a:t>
            </a:r>
            <a:endParaRPr lang="fr-CA" altLang="fr-FR" sz="2600" b="1" dirty="0">
              <a:latin typeface="Arial Narrow" pitchFamily="34" charset="0"/>
            </a:endParaRPr>
          </a:p>
        </p:txBody>
      </p:sp>
      <p:pic>
        <p:nvPicPr>
          <p:cNvPr id="3175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1866900"/>
            <a:ext cx="3063875" cy="40830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5" name="ZoneTexte 14"/>
          <p:cNvSpPr txBox="1">
            <a:spLocks noChangeArrowheads="1"/>
          </p:cNvSpPr>
          <p:nvPr/>
        </p:nvSpPr>
        <p:spPr bwMode="auto">
          <a:xfrm>
            <a:off x="5872163" y="1374775"/>
            <a:ext cx="30638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2600" b="1" dirty="0">
                <a:latin typeface="Arial Narrow" pitchFamily="34" charset="0"/>
              </a:rPr>
              <a:t>Underground </a:t>
            </a:r>
            <a:r>
              <a:rPr lang="fr-CA" altLang="fr-FR" sz="2600" b="1" dirty="0" smtClean="0">
                <a:latin typeface="Arial Narrow" pitchFamily="34" charset="0"/>
              </a:rPr>
              <a:t>water </a:t>
            </a:r>
            <a:r>
              <a:rPr lang="fr-CA" altLang="fr-FR" sz="2600" b="1" dirty="0" err="1" smtClean="0">
                <a:latin typeface="Arial Narrow" pitchFamily="34" charset="0"/>
              </a:rPr>
              <a:t>quality</a:t>
            </a:r>
            <a:endParaRPr lang="fr-CA" altLang="fr-FR" sz="2600" b="1" dirty="0">
              <a:latin typeface="Arial Narrow" pitchFamily="34" charset="0"/>
            </a:endParaRPr>
          </a:p>
        </p:txBody>
      </p:sp>
      <p:pic>
        <p:nvPicPr>
          <p:cNvPr id="31756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866900"/>
            <a:ext cx="3462338" cy="40798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7" name="ZoneTexte 16"/>
          <p:cNvSpPr txBox="1">
            <a:spLocks noChangeArrowheads="1"/>
          </p:cNvSpPr>
          <p:nvPr/>
        </p:nvSpPr>
        <p:spPr bwMode="auto">
          <a:xfrm>
            <a:off x="250825" y="1374775"/>
            <a:ext cx="34020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2600" b="1" dirty="0" err="1">
                <a:latin typeface="Arial Narrow" pitchFamily="34" charset="0"/>
              </a:rPr>
              <a:t>Stability</a:t>
            </a:r>
            <a:r>
              <a:rPr lang="fr-CA" altLang="fr-FR" sz="2600" b="1" dirty="0">
                <a:latin typeface="Arial Narrow" pitchFamily="34" charset="0"/>
              </a:rPr>
              <a:t> and </a:t>
            </a:r>
            <a:r>
              <a:rPr lang="fr-CA" altLang="fr-FR" sz="2600" b="1" dirty="0" err="1" smtClean="0">
                <a:latin typeface="Arial Narrow" pitchFamily="34" charset="0"/>
              </a:rPr>
              <a:t>vegetation</a:t>
            </a:r>
            <a:r>
              <a:rPr lang="fr-CA" altLang="fr-FR" sz="2600" b="1" dirty="0" smtClean="0">
                <a:latin typeface="Arial Narrow" pitchFamily="34" charset="0"/>
              </a:rPr>
              <a:t> </a:t>
            </a:r>
            <a:r>
              <a:rPr lang="fr-CA" altLang="fr-FR" sz="2600" b="1" dirty="0" err="1">
                <a:latin typeface="Arial Narrow" pitchFamily="34" charset="0"/>
              </a:rPr>
              <a:t>recovery</a:t>
            </a:r>
            <a:endParaRPr lang="fr-CA" altLang="fr-FR" sz="2600" b="1" dirty="0">
              <a:latin typeface="Arial Narrow" pitchFamily="34" charset="0"/>
            </a:endParaRPr>
          </a:p>
        </p:txBody>
      </p:sp>
      <p:sp>
        <p:nvSpPr>
          <p:cNvPr id="31758" name="ZoneText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8438" y="5949950"/>
            <a:ext cx="8445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fr-CA" altLang="fr-FR" sz="1000">
                <a:latin typeface="Arial" charset="0"/>
                <a:cs typeface="Arial" charset="0"/>
              </a:rPr>
              <a:t>Eustis mine</a:t>
            </a:r>
          </a:p>
        </p:txBody>
      </p:sp>
      <p:sp>
        <p:nvSpPr>
          <p:cNvPr id="31759" name="ZoneTexte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79838" y="5949950"/>
            <a:ext cx="8445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fr-CA" altLang="fr-FR" sz="1000">
                <a:latin typeface="Arial" charset="0"/>
                <a:cs typeface="Arial" charset="0"/>
              </a:rPr>
              <a:t>Eustis mine</a:t>
            </a:r>
          </a:p>
        </p:txBody>
      </p:sp>
      <p:sp>
        <p:nvSpPr>
          <p:cNvPr id="31760" name="ZoneTexte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72163" y="5949950"/>
            <a:ext cx="12652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fr-CA" altLang="fr-FR" sz="1000">
                <a:latin typeface="Arial" charset="0"/>
                <a:cs typeface="Arial" charset="0"/>
              </a:rPr>
              <a:t>New Calumet mine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9221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ZoneTexte 6"/>
          <p:cNvSpPr txBox="1">
            <a:spLocks noChangeArrowheads="1"/>
          </p:cNvSpPr>
          <p:nvPr/>
        </p:nvSpPr>
        <p:spPr bwMode="auto">
          <a:xfrm>
            <a:off x="431800" y="1628775"/>
            <a:ext cx="8280400" cy="47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Participation and communication 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400" b="1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Cree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400" b="1" dirty="0" err="1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Chibougamau</a:t>
            </a:r>
            <a:endParaRPr lang="en-CA" altLang="fr-FR" sz="24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Technical discussions at the </a:t>
            </a:r>
            <a:r>
              <a:rPr lang="en-CA" altLang="fr-FR" sz="2800" b="1" i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Groupe</a:t>
            </a:r>
            <a:r>
              <a:rPr lang="en-CA" altLang="fr-FR" sz="2800" b="1" i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de travail cri</a:t>
            </a:r>
            <a:br>
              <a:rPr lang="en-CA" altLang="fr-FR" sz="2800" b="1" i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</a:br>
            <a:r>
              <a:rPr lang="en-CA" altLang="fr-FR" sz="2800" b="1" i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CA" altLang="fr-FR" sz="20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(formed after the </a:t>
            </a:r>
            <a:r>
              <a:rPr lang="en-CA" altLang="fr-FR" sz="2000" b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SMi</a:t>
            </a:r>
            <a:r>
              <a:rPr lang="en-CA" altLang="fr-FR" sz="20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Presentation of Mine </a:t>
            </a:r>
            <a:r>
              <a:rPr lang="en-CA" altLang="fr-FR" sz="2000" b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Principale</a:t>
            </a:r>
            <a:r>
              <a:rPr lang="en-CA" altLang="fr-FR" sz="20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Rehabilitation and Restoration Program on January 22</a:t>
            </a:r>
            <a:r>
              <a:rPr lang="en-CA" altLang="fr-FR" sz="2000" b="1" baseline="300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nd</a:t>
            </a:r>
            <a:r>
              <a:rPr lang="en-CA" altLang="fr-FR" sz="20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2013)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Meetings with local communities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9224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Approach with the Communities</a:t>
            </a:r>
            <a:endParaRPr lang="en-CA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124745"/>
            <a:ext cx="9144000" cy="5733255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9221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ZoneTexte 5"/>
          <p:cNvSpPr txBox="1">
            <a:spLocks noChangeArrowheads="1"/>
          </p:cNvSpPr>
          <p:nvPr/>
        </p:nvSpPr>
        <p:spPr bwMode="auto">
          <a:xfrm>
            <a:off x="31651" y="188640"/>
            <a:ext cx="823773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dirty="0">
                <a:solidFill>
                  <a:schemeClr val="bg1"/>
                </a:solidFill>
                <a:latin typeface="Arial Narrow" pitchFamily="34" charset="0"/>
              </a:rPr>
              <a:t>Approach with the Communities</a:t>
            </a:r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165305"/>
            <a:ext cx="671846" cy="48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er 1"/>
          <p:cNvGrpSpPr/>
          <p:nvPr/>
        </p:nvGrpSpPr>
        <p:grpSpPr>
          <a:xfrm>
            <a:off x="2411760" y="2780928"/>
            <a:ext cx="3980577" cy="1981384"/>
            <a:chOff x="2679655" y="2636912"/>
            <a:chExt cx="3980577" cy="1981384"/>
          </a:xfrm>
        </p:grpSpPr>
        <p:sp>
          <p:nvSpPr>
            <p:cNvPr id="25" name="ZoneTexte 24"/>
            <p:cNvSpPr txBox="1"/>
            <p:nvPr/>
          </p:nvSpPr>
          <p:spPr>
            <a:xfrm>
              <a:off x="2679655" y="3140968"/>
              <a:ext cx="3980577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fr-CA" dirty="0" err="1" smtClean="0">
                  <a:solidFill>
                    <a:schemeClr val="accent3"/>
                  </a:solidFill>
                </a:rPr>
                <a:t>Obtain</a:t>
              </a:r>
              <a:r>
                <a:rPr lang="fr-CA" dirty="0" smtClean="0">
                  <a:solidFill>
                    <a:schemeClr val="accent3"/>
                  </a:solidFill>
                </a:rPr>
                <a:t> </a:t>
              </a:r>
              <a:r>
                <a:rPr lang="fr-CA" dirty="0" err="1" smtClean="0">
                  <a:solidFill>
                    <a:schemeClr val="accent3"/>
                  </a:solidFill>
                </a:rPr>
                <a:t>reliable</a:t>
              </a:r>
              <a:r>
                <a:rPr lang="fr-CA" dirty="0" smtClean="0">
                  <a:solidFill>
                    <a:schemeClr val="accent3"/>
                  </a:solidFill>
                </a:rPr>
                <a:t> information on the </a:t>
              </a:r>
              <a:br>
                <a:rPr lang="fr-CA" dirty="0" smtClean="0">
                  <a:solidFill>
                    <a:schemeClr val="accent3"/>
                  </a:solidFill>
                </a:rPr>
              </a:br>
              <a:r>
                <a:rPr lang="fr-CA" dirty="0" err="1" smtClean="0">
                  <a:solidFill>
                    <a:schemeClr val="accent3"/>
                  </a:solidFill>
                </a:rPr>
                <a:t>extent</a:t>
              </a:r>
              <a:r>
                <a:rPr lang="fr-CA" dirty="0" smtClean="0">
                  <a:solidFill>
                    <a:schemeClr val="accent3"/>
                  </a:solidFill>
                </a:rPr>
                <a:t> </a:t>
              </a:r>
              <a:r>
                <a:rPr lang="fr-CA" dirty="0" err="1" smtClean="0">
                  <a:solidFill>
                    <a:schemeClr val="accent3"/>
                  </a:solidFill>
                </a:rPr>
                <a:t>mining</a:t>
              </a:r>
              <a:r>
                <a:rPr lang="fr-CA" dirty="0" smtClean="0">
                  <a:solidFill>
                    <a:schemeClr val="accent3"/>
                  </a:solidFill>
                </a:rPr>
                <a:t> contamination</a:t>
              </a:r>
            </a:p>
            <a:p>
              <a:pPr marL="285750" indent="-285750">
                <a:buFontTx/>
                <a:buChar char="-"/>
              </a:pPr>
              <a:endParaRPr lang="fr-CA" dirty="0" smtClean="0">
                <a:solidFill>
                  <a:schemeClr val="accent3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CA" dirty="0" err="1" smtClean="0">
                  <a:solidFill>
                    <a:schemeClr val="accent3"/>
                  </a:solidFill>
                </a:rPr>
                <a:t>Oversee</a:t>
              </a:r>
              <a:r>
                <a:rPr lang="fr-CA" dirty="0" smtClean="0">
                  <a:solidFill>
                    <a:schemeClr val="accent3"/>
                  </a:solidFill>
                </a:rPr>
                <a:t> </a:t>
              </a:r>
              <a:r>
                <a:rPr lang="fr-CA" dirty="0" err="1" smtClean="0">
                  <a:solidFill>
                    <a:schemeClr val="accent3"/>
                  </a:solidFill>
                </a:rPr>
                <a:t>any</a:t>
              </a:r>
              <a:r>
                <a:rPr lang="fr-CA" dirty="0" smtClean="0">
                  <a:solidFill>
                    <a:schemeClr val="accent3"/>
                  </a:solidFill>
                </a:rPr>
                <a:t> </a:t>
              </a:r>
              <a:r>
                <a:rPr lang="fr-CA" dirty="0" err="1" smtClean="0">
                  <a:solidFill>
                    <a:schemeClr val="accent3"/>
                  </a:solidFill>
                </a:rPr>
                <a:t>resulting</a:t>
              </a:r>
              <a:r>
                <a:rPr lang="fr-CA" dirty="0" smtClean="0">
                  <a:solidFill>
                    <a:schemeClr val="accent3"/>
                  </a:solidFill>
                </a:rPr>
                <a:t> </a:t>
              </a:r>
              <a:r>
                <a:rPr lang="fr-CA" dirty="0" err="1" smtClean="0">
                  <a:solidFill>
                    <a:schemeClr val="accent3"/>
                  </a:solidFill>
                </a:rPr>
                <a:t>remediation</a:t>
              </a:r>
              <a:r>
                <a:rPr lang="fr-CA" dirty="0" smtClean="0">
                  <a:solidFill>
                    <a:schemeClr val="accent3"/>
                  </a:solidFill>
                </a:rPr>
                <a:t> </a:t>
              </a:r>
              <a:br>
                <a:rPr lang="fr-CA" dirty="0" smtClean="0">
                  <a:solidFill>
                    <a:schemeClr val="accent3"/>
                  </a:solidFill>
                </a:rPr>
              </a:br>
              <a:r>
                <a:rPr lang="fr-CA" dirty="0" smtClean="0">
                  <a:solidFill>
                    <a:schemeClr val="accent3"/>
                  </a:solidFill>
                </a:rPr>
                <a:t>and </a:t>
              </a:r>
              <a:r>
                <a:rPr lang="fr-CA" dirty="0" err="1" smtClean="0">
                  <a:solidFill>
                    <a:schemeClr val="accent3"/>
                  </a:solidFill>
                </a:rPr>
                <a:t>restoration</a:t>
              </a:r>
              <a:r>
                <a:rPr lang="fr-CA" dirty="0" smtClean="0">
                  <a:solidFill>
                    <a:schemeClr val="accent3"/>
                  </a:solidFill>
                </a:rPr>
                <a:t> </a:t>
              </a:r>
              <a:r>
                <a:rPr lang="fr-CA" dirty="0" err="1" smtClean="0">
                  <a:solidFill>
                    <a:schemeClr val="accent3"/>
                  </a:solidFill>
                </a:rPr>
                <a:t>activities</a:t>
              </a:r>
              <a:endParaRPr lang="fr-CA" dirty="0" smtClean="0">
                <a:solidFill>
                  <a:schemeClr val="accent3"/>
                </a:solidFill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2843808" y="2636912"/>
              <a:ext cx="34569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A" sz="2800" b="1" dirty="0" err="1" smtClean="0">
                  <a:solidFill>
                    <a:schemeClr val="accent3"/>
                  </a:solidFill>
                </a:rPr>
                <a:t>Steering</a:t>
              </a:r>
              <a:r>
                <a:rPr lang="fr-CA" sz="2800" b="1" dirty="0" smtClean="0">
                  <a:solidFill>
                    <a:schemeClr val="accent3"/>
                  </a:solidFill>
                </a:rPr>
                <a:t> </a:t>
              </a:r>
              <a:r>
                <a:rPr lang="fr-CA" sz="2800" b="1" dirty="0" err="1" smtClean="0">
                  <a:solidFill>
                    <a:schemeClr val="accent3"/>
                  </a:solidFill>
                </a:rPr>
                <a:t>Commitee</a:t>
              </a:r>
              <a:endParaRPr lang="fr-CA" dirty="0"/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107504" y="1257667"/>
            <a:ext cx="8820905" cy="5292785"/>
            <a:chOff x="107504" y="1257667"/>
            <a:chExt cx="8820905" cy="5292785"/>
          </a:xfrm>
        </p:grpSpPr>
        <p:sp>
          <p:nvSpPr>
            <p:cNvPr id="15" name="Ellipse 14"/>
            <p:cNvSpPr/>
            <p:nvPr/>
          </p:nvSpPr>
          <p:spPr>
            <a:xfrm>
              <a:off x="703003" y="1669226"/>
              <a:ext cx="7410671" cy="411558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8" name="Image 7" descr="logo_MRN.gif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91"/>
            <a:stretch/>
          </p:blipFill>
          <p:spPr>
            <a:xfrm>
              <a:off x="3241544" y="1257667"/>
              <a:ext cx="2041716" cy="841151"/>
            </a:xfrm>
            <a:prstGeom prst="rect">
              <a:avLst/>
            </a:prstGeom>
          </p:spPr>
        </p:pic>
        <p:pic>
          <p:nvPicPr>
            <p:cNvPr id="6" name="Image 5" descr="SAIQc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2698791"/>
              <a:ext cx="1629235" cy="874225"/>
            </a:xfrm>
            <a:prstGeom prst="rect">
              <a:avLst/>
            </a:prstGeom>
          </p:spPr>
        </p:pic>
        <p:pic>
          <p:nvPicPr>
            <p:cNvPr id="9" name="Image 8" descr="MDDEFP_css.jp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5301128"/>
              <a:ext cx="2041489" cy="864176"/>
            </a:xfrm>
            <a:prstGeom prst="rect">
              <a:avLst/>
            </a:prstGeom>
          </p:spPr>
        </p:pic>
        <p:pic>
          <p:nvPicPr>
            <p:cNvPr id="13" name="Image 12" descr="logo_inrs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248" y="2343675"/>
              <a:ext cx="2124161" cy="581269"/>
            </a:xfrm>
            <a:prstGeom prst="rect">
              <a:avLst/>
            </a:prstGeom>
          </p:spPr>
        </p:pic>
        <p:grpSp>
          <p:nvGrpSpPr>
            <p:cNvPr id="17" name="Grouper 16"/>
            <p:cNvGrpSpPr/>
            <p:nvPr/>
          </p:nvGrpSpPr>
          <p:grpSpPr>
            <a:xfrm>
              <a:off x="6444208" y="4484777"/>
              <a:ext cx="1285525" cy="2065675"/>
              <a:chOff x="2160240" y="1844824"/>
              <a:chExt cx="1224136" cy="1807096"/>
            </a:xfrm>
          </p:grpSpPr>
          <p:pic>
            <p:nvPicPr>
              <p:cNvPr id="5" name="Image 4" descr="0e6176b72be8fb2e795d4f719dee989a30d43aec.png"/>
              <p:cNvPicPr>
                <a:picLocks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070"/>
              <a:stretch/>
            </p:blipFill>
            <p:spPr>
              <a:xfrm>
                <a:off x="2195737" y="1844824"/>
                <a:ext cx="1080001" cy="1080000"/>
              </a:xfrm>
              <a:prstGeom prst="rect">
                <a:avLst/>
              </a:prstGeom>
            </p:spPr>
          </p:pic>
          <p:sp>
            <p:nvSpPr>
              <p:cNvPr id="14" name="ZoneTexte 13"/>
              <p:cNvSpPr txBox="1"/>
              <p:nvPr/>
            </p:nvSpPr>
            <p:spPr>
              <a:xfrm>
                <a:off x="2160240" y="2924946"/>
                <a:ext cx="1224136" cy="726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200" dirty="0" smtClean="0"/>
                  <a:t>Cree </a:t>
                </a:r>
                <a:r>
                  <a:rPr lang="fr-CA" sz="1200" dirty="0" err="1" smtClean="0"/>
                  <a:t>Board</a:t>
                </a:r>
                <a:r>
                  <a:rPr lang="fr-CA" sz="1200" dirty="0" smtClean="0"/>
                  <a:t> of </a:t>
                </a:r>
                <a:r>
                  <a:rPr lang="fr-CA" sz="1200" dirty="0" err="1" smtClean="0"/>
                  <a:t>Health</a:t>
                </a:r>
                <a:r>
                  <a:rPr lang="fr-CA" sz="1200" dirty="0" smtClean="0"/>
                  <a:t> and Social Services of James </a:t>
                </a:r>
                <a:r>
                  <a:rPr lang="fr-CA" sz="1200" dirty="0" err="1" smtClean="0"/>
                  <a:t>Bay</a:t>
                </a:r>
                <a:endParaRPr lang="fr-CA" sz="1200" dirty="0"/>
              </a:p>
            </p:txBody>
          </p:sp>
        </p:grpSp>
        <p:grpSp>
          <p:nvGrpSpPr>
            <p:cNvPr id="18" name="Grouper 17"/>
            <p:cNvGrpSpPr/>
            <p:nvPr/>
          </p:nvGrpSpPr>
          <p:grpSpPr>
            <a:xfrm>
              <a:off x="5436096" y="1340768"/>
              <a:ext cx="1285525" cy="1680089"/>
              <a:chOff x="2195736" y="3717032"/>
              <a:chExt cx="1224136" cy="1469777"/>
            </a:xfrm>
          </p:grpSpPr>
          <p:pic>
            <p:nvPicPr>
              <p:cNvPr id="3" name="Image 2" descr="armoiries_chibougamau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5736" y="3717032"/>
                <a:ext cx="1068019" cy="1080000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2195736" y="4725144"/>
                <a:ext cx="12241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200" dirty="0" smtClean="0"/>
                  <a:t>Ville de Chibougamau</a:t>
                </a:r>
                <a:endParaRPr lang="fr-CA" sz="1200" dirty="0"/>
              </a:p>
            </p:txBody>
          </p:sp>
        </p:grpSp>
        <p:grpSp>
          <p:nvGrpSpPr>
            <p:cNvPr id="23" name="Grouper 22"/>
            <p:cNvGrpSpPr/>
            <p:nvPr/>
          </p:nvGrpSpPr>
          <p:grpSpPr>
            <a:xfrm>
              <a:off x="1763688" y="1340768"/>
              <a:ext cx="1285525" cy="1551311"/>
              <a:chOff x="5796136" y="4005064"/>
              <a:chExt cx="1224136" cy="1357119"/>
            </a:xfrm>
          </p:grpSpPr>
          <p:pic>
            <p:nvPicPr>
              <p:cNvPr id="16" name="Image 15" descr="gcc-logo.gi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8144" y="4005064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21" name="ZoneTexte 20"/>
              <p:cNvSpPr txBox="1"/>
              <p:nvPr/>
            </p:nvSpPr>
            <p:spPr>
              <a:xfrm>
                <a:off x="5796136" y="5085184"/>
                <a:ext cx="12241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200" dirty="0" err="1" smtClean="0"/>
                  <a:t>Eeyou</a:t>
                </a:r>
                <a:r>
                  <a:rPr lang="fr-CA" sz="1200" dirty="0" smtClean="0"/>
                  <a:t> </a:t>
                </a:r>
                <a:r>
                  <a:rPr lang="fr-CA" sz="1200" dirty="0" err="1" smtClean="0"/>
                  <a:t>Istchee</a:t>
                </a:r>
                <a:endParaRPr lang="fr-CA" sz="1200" dirty="0"/>
              </a:p>
            </p:txBody>
          </p:sp>
        </p:grpSp>
        <p:grpSp>
          <p:nvGrpSpPr>
            <p:cNvPr id="19" name="Grouper 18"/>
            <p:cNvGrpSpPr/>
            <p:nvPr/>
          </p:nvGrpSpPr>
          <p:grpSpPr>
            <a:xfrm>
              <a:off x="694187" y="4005064"/>
              <a:ext cx="1285525" cy="1762401"/>
              <a:chOff x="5364088" y="1844824"/>
              <a:chExt cx="1224136" cy="1541785"/>
            </a:xfrm>
          </p:grpSpPr>
          <p:pic>
            <p:nvPicPr>
              <p:cNvPr id="12" name="Image 11" descr="Logo_Ouje_bougoumou.jpg"/>
              <p:cNvPicPr>
                <a:picLocks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4088" y="1844824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22" name="ZoneTexte 21"/>
              <p:cNvSpPr txBox="1"/>
              <p:nvPr/>
            </p:nvSpPr>
            <p:spPr>
              <a:xfrm>
                <a:off x="5364088" y="2924944"/>
                <a:ext cx="12241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200" dirty="0" err="1" smtClean="0"/>
                  <a:t>Oujé-Bougoumou</a:t>
                </a:r>
                <a:endParaRPr lang="fr-CA" sz="1200" dirty="0"/>
              </a:p>
            </p:txBody>
          </p:sp>
        </p:grpSp>
        <p:pic>
          <p:nvPicPr>
            <p:cNvPr id="24" name="Image 23" descr="logo.gif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272" y="3428920"/>
              <a:ext cx="1890267" cy="864176"/>
            </a:xfrm>
            <a:prstGeom prst="rect">
              <a:avLst/>
            </a:prstGeom>
          </p:spPr>
        </p:pic>
        <p:pic>
          <p:nvPicPr>
            <p:cNvPr id="11" name="Image 10" descr="Logo_avec_texte_AMQ_1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736" y="5013176"/>
              <a:ext cx="1467076" cy="964952"/>
            </a:xfrm>
            <a:prstGeom prst="rect">
              <a:avLst/>
            </a:prstGeom>
          </p:spPr>
        </p:pic>
      </p:grpSp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93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124745"/>
            <a:ext cx="9144000" cy="5832647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9221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ZoneTexte 5"/>
          <p:cNvSpPr txBox="1">
            <a:spLocks noChangeArrowheads="1"/>
          </p:cNvSpPr>
          <p:nvPr/>
        </p:nvSpPr>
        <p:spPr bwMode="auto">
          <a:xfrm>
            <a:off x="31651" y="188640"/>
            <a:ext cx="823773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dirty="0">
                <a:solidFill>
                  <a:schemeClr val="bg1"/>
                </a:solidFill>
                <a:latin typeface="Arial Narrow" pitchFamily="34" charset="0"/>
              </a:rPr>
              <a:t>Approach with the Communities</a:t>
            </a:r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165305"/>
            <a:ext cx="671846" cy="48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er 4"/>
          <p:cNvGrpSpPr/>
          <p:nvPr/>
        </p:nvGrpSpPr>
        <p:grpSpPr>
          <a:xfrm>
            <a:off x="467544" y="1257667"/>
            <a:ext cx="8676456" cy="4979645"/>
            <a:chOff x="467544" y="1257667"/>
            <a:chExt cx="8676456" cy="4979645"/>
          </a:xfrm>
        </p:grpSpPr>
        <p:sp>
          <p:nvSpPr>
            <p:cNvPr id="15" name="Ellipse 14"/>
            <p:cNvSpPr/>
            <p:nvPr/>
          </p:nvSpPr>
          <p:spPr>
            <a:xfrm>
              <a:off x="703003" y="1669226"/>
              <a:ext cx="7410671" cy="411558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8" name="Image 7" descr="logo_MRN.gif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91"/>
            <a:stretch/>
          </p:blipFill>
          <p:spPr>
            <a:xfrm>
              <a:off x="3241544" y="1257667"/>
              <a:ext cx="2041716" cy="841151"/>
            </a:xfrm>
            <a:prstGeom prst="rect">
              <a:avLst/>
            </a:prstGeom>
          </p:spPr>
        </p:pic>
        <p:pic>
          <p:nvPicPr>
            <p:cNvPr id="9" name="Image 8" descr="MDDEFP_css.jp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6" y="5373136"/>
              <a:ext cx="2041489" cy="864176"/>
            </a:xfrm>
            <a:prstGeom prst="rect">
              <a:avLst/>
            </a:prstGeom>
          </p:spPr>
        </p:pic>
        <p:pic>
          <p:nvPicPr>
            <p:cNvPr id="13" name="Image 12" descr="logo_inrs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839" y="3429000"/>
              <a:ext cx="2124161" cy="581269"/>
            </a:xfrm>
            <a:prstGeom prst="rect">
              <a:avLst/>
            </a:prstGeom>
          </p:spPr>
        </p:pic>
        <p:grpSp>
          <p:nvGrpSpPr>
            <p:cNvPr id="18" name="Grouper 17"/>
            <p:cNvGrpSpPr/>
            <p:nvPr/>
          </p:nvGrpSpPr>
          <p:grpSpPr>
            <a:xfrm>
              <a:off x="6300192" y="1556792"/>
              <a:ext cx="1285525" cy="1680089"/>
              <a:chOff x="2195736" y="3717032"/>
              <a:chExt cx="1224136" cy="1469777"/>
            </a:xfrm>
          </p:grpSpPr>
          <p:pic>
            <p:nvPicPr>
              <p:cNvPr id="3" name="Image 2" descr="armoiries_chibougamau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5736" y="3717032"/>
                <a:ext cx="1068019" cy="1080000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2195736" y="4725144"/>
                <a:ext cx="12241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200" dirty="0" smtClean="0"/>
                  <a:t>Ville de Chibougamau</a:t>
                </a:r>
                <a:endParaRPr lang="fr-CA" sz="1200" dirty="0"/>
              </a:p>
            </p:txBody>
          </p:sp>
        </p:grpSp>
        <p:grpSp>
          <p:nvGrpSpPr>
            <p:cNvPr id="23" name="Grouper 22"/>
            <p:cNvGrpSpPr/>
            <p:nvPr/>
          </p:nvGrpSpPr>
          <p:grpSpPr>
            <a:xfrm>
              <a:off x="1115616" y="1556792"/>
              <a:ext cx="1285525" cy="1551311"/>
              <a:chOff x="5796136" y="4005064"/>
              <a:chExt cx="1224136" cy="1357119"/>
            </a:xfrm>
          </p:grpSpPr>
          <p:pic>
            <p:nvPicPr>
              <p:cNvPr id="16" name="Image 15" descr="gcc-logo.gi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8144" y="4005064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21" name="ZoneTexte 20"/>
              <p:cNvSpPr txBox="1"/>
              <p:nvPr/>
            </p:nvSpPr>
            <p:spPr>
              <a:xfrm>
                <a:off x="5796136" y="5085184"/>
                <a:ext cx="12241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200" dirty="0" err="1" smtClean="0"/>
                  <a:t>Eeyou</a:t>
                </a:r>
                <a:r>
                  <a:rPr lang="fr-CA" sz="1200" dirty="0" smtClean="0"/>
                  <a:t> </a:t>
                </a:r>
                <a:r>
                  <a:rPr lang="fr-CA" sz="1200" dirty="0" err="1" smtClean="0"/>
                  <a:t>Istchee</a:t>
                </a:r>
                <a:endParaRPr lang="fr-CA" sz="1200" dirty="0"/>
              </a:p>
            </p:txBody>
          </p:sp>
        </p:grpSp>
        <p:grpSp>
          <p:nvGrpSpPr>
            <p:cNvPr id="19" name="Grouper 18"/>
            <p:cNvGrpSpPr/>
            <p:nvPr/>
          </p:nvGrpSpPr>
          <p:grpSpPr>
            <a:xfrm>
              <a:off x="467544" y="3573016"/>
              <a:ext cx="1285525" cy="1762401"/>
              <a:chOff x="5364088" y="1844824"/>
              <a:chExt cx="1224136" cy="1541785"/>
            </a:xfrm>
          </p:grpSpPr>
          <p:pic>
            <p:nvPicPr>
              <p:cNvPr id="12" name="Image 11" descr="Logo_Ouje_bougoumou.jpg"/>
              <p:cNvPicPr>
                <a:picLocks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4088" y="1844824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22" name="ZoneTexte 21"/>
              <p:cNvSpPr txBox="1"/>
              <p:nvPr/>
            </p:nvSpPr>
            <p:spPr>
              <a:xfrm>
                <a:off x="5364088" y="2924944"/>
                <a:ext cx="12241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200" dirty="0" err="1" smtClean="0"/>
                  <a:t>Oujé-Bougoumou</a:t>
                </a:r>
                <a:endParaRPr lang="fr-CA" sz="1200" dirty="0"/>
              </a:p>
            </p:txBody>
          </p:sp>
        </p:grpSp>
        <p:pic>
          <p:nvPicPr>
            <p:cNvPr id="24" name="Image 23" descr="logo.gif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6" y="4941168"/>
              <a:ext cx="1890267" cy="864176"/>
            </a:xfrm>
            <a:prstGeom prst="rect">
              <a:avLst/>
            </a:prstGeom>
          </p:spPr>
        </p:pic>
      </p:grpSp>
      <p:grpSp>
        <p:nvGrpSpPr>
          <p:cNvPr id="2" name="Grouper 1"/>
          <p:cNvGrpSpPr/>
          <p:nvPr/>
        </p:nvGrpSpPr>
        <p:grpSpPr>
          <a:xfrm>
            <a:off x="1835696" y="2636912"/>
            <a:ext cx="5365571" cy="2197408"/>
            <a:chOff x="2679655" y="2420888"/>
            <a:chExt cx="5365571" cy="2197408"/>
          </a:xfrm>
        </p:grpSpPr>
        <p:sp>
          <p:nvSpPr>
            <p:cNvPr id="25" name="ZoneTexte 24"/>
            <p:cNvSpPr txBox="1"/>
            <p:nvPr/>
          </p:nvSpPr>
          <p:spPr>
            <a:xfrm>
              <a:off x="2679655" y="3140968"/>
              <a:ext cx="536557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CA" dirty="0" smtClean="0">
                  <a:solidFill>
                    <a:schemeClr val="accent3"/>
                  </a:solidFill>
                </a:rPr>
                <a:t>Sub-Committee of the Steering Committee</a:t>
              </a:r>
            </a:p>
            <a:p>
              <a:pPr marL="285750" indent="-285750">
                <a:buFontTx/>
                <a:buChar char="-"/>
              </a:pPr>
              <a:endParaRPr lang="en-CA" dirty="0" smtClean="0">
                <a:solidFill>
                  <a:schemeClr val="accent3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CA" dirty="0" smtClean="0">
                  <a:solidFill>
                    <a:schemeClr val="accent3"/>
                  </a:solidFill>
                </a:rPr>
                <a:t>Rehabilitation and restoration of Mine </a:t>
              </a:r>
              <a:r>
                <a:rPr lang="en-CA" dirty="0" err="1" smtClean="0">
                  <a:solidFill>
                    <a:schemeClr val="accent3"/>
                  </a:solidFill>
                </a:rPr>
                <a:t>Principale</a:t>
              </a:r>
              <a:endParaRPr lang="en-CA" dirty="0" smtClean="0">
                <a:solidFill>
                  <a:schemeClr val="accent3"/>
                </a:solidFill>
              </a:endParaRPr>
            </a:p>
            <a:p>
              <a:pPr marL="285750" indent="-285750">
                <a:buFontTx/>
                <a:buChar char="-"/>
              </a:pPr>
              <a:endParaRPr lang="en-CA" dirty="0" smtClean="0">
                <a:solidFill>
                  <a:schemeClr val="accent3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CA" dirty="0" smtClean="0">
                  <a:solidFill>
                    <a:schemeClr val="accent3"/>
                  </a:solidFill>
                </a:rPr>
                <a:t>Approval of all the work to be done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399735" y="2420888"/>
              <a:ext cx="36500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2800" b="1" dirty="0" smtClean="0">
                  <a:solidFill>
                    <a:schemeClr val="accent3"/>
                  </a:solidFill>
                </a:rPr>
                <a:t>Technical </a:t>
              </a:r>
              <a:r>
                <a:rPr lang="en-CA" sz="2800" b="1" dirty="0" err="1" smtClean="0">
                  <a:solidFill>
                    <a:schemeClr val="accent3"/>
                  </a:solidFill>
                </a:rPr>
                <a:t>Commitee</a:t>
              </a:r>
              <a:endParaRPr lang="en-CA" dirty="0"/>
            </a:p>
          </p:txBody>
        </p:sp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39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0725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err="1" smtClean="0">
                <a:solidFill>
                  <a:schemeClr val="bg1"/>
                </a:solidFill>
                <a:latin typeface="Arial Narrow" pitchFamily="34" charset="0"/>
              </a:rPr>
              <a:t>Overall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ZoneTexte 6"/>
          <p:cNvSpPr txBox="1">
            <a:spLocks noChangeArrowheads="1"/>
          </p:cNvSpPr>
          <p:nvPr/>
        </p:nvSpPr>
        <p:spPr bwMode="auto">
          <a:xfrm>
            <a:off x="179512" y="1484784"/>
            <a:ext cx="875665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MRN objective : </a:t>
            </a:r>
            <a:r>
              <a:rPr lang="en-CA" altLang="fr-FR" sz="2800" b="1" u="sng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get the site back to a natural state</a:t>
            </a:r>
          </a:p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CA" altLang="fr-FR" sz="2800" b="1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Work done in compliance with communities issues and expected uses of the </a:t>
            </a: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site</a:t>
            </a:r>
          </a:p>
          <a:p>
            <a:pPr lvl="1"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CA" altLang="fr-FR" sz="24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lvl="1"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Collaboration with the communities</a:t>
            </a:r>
          </a:p>
          <a:p>
            <a:pPr lvl="1"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Participation of the communities</a:t>
            </a:r>
          </a:p>
          <a:p>
            <a:pPr lvl="1"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Information of the communities</a:t>
            </a:r>
            <a:endParaRPr lang="en-CA" altLang="fr-FR" sz="24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CA" altLang="fr-FR" sz="24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CA" altLang="fr-FR" sz="24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CA" altLang="fr-FR" sz="24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509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" y="0"/>
            <a:ext cx="9153525" cy="5516563"/>
          </a:xfrm>
          <a:prstGeom prst="rect">
            <a:avLst/>
          </a:prstGeom>
          <a:solidFill>
            <a:schemeClr val="accent3">
              <a:lumMod val="75000"/>
              <a:alpha val="5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-6350" y="5368925"/>
            <a:ext cx="9144000" cy="144463"/>
          </a:xfrm>
          <a:prstGeom prst="rect">
            <a:avLst/>
          </a:pr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1979613" y="1501775"/>
            <a:ext cx="5545137" cy="2308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fr-CA" sz="4800" spc="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Thank</a:t>
            </a:r>
            <a:r>
              <a:rPr lang="fr-CA" sz="48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4800" spc="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</a:t>
            </a:r>
            <a:endParaRPr lang="fr-CA" sz="4800" spc="3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fr-CA" sz="4800" spc="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Any</a:t>
            </a:r>
            <a:r>
              <a:rPr lang="fr-CA" sz="48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questions ?</a:t>
            </a:r>
            <a:endParaRPr lang="fr-FR" sz="4800" spc="3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3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220663"/>
            <a:ext cx="23987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6021388"/>
            <a:ext cx="107315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46985-94CF-48AA-B784-D53D00D24ED9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5125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smtClean="0">
                <a:solidFill>
                  <a:schemeClr val="bg1"/>
                </a:solidFill>
                <a:latin typeface="Arial Narrow" pitchFamily="34" charset="0"/>
              </a:rPr>
              <a:t>Site Background</a:t>
            </a:r>
            <a:endParaRPr lang="en-CA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8" name="ZoneTexte 6"/>
          <p:cNvSpPr txBox="1">
            <a:spLocks noChangeArrowheads="1"/>
          </p:cNvSpPr>
          <p:nvPr/>
        </p:nvSpPr>
        <p:spPr bwMode="auto">
          <a:xfrm>
            <a:off x="431800" y="1341438"/>
            <a:ext cx="8280400" cy="6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Gold mining and milling facilities (~ 50 yrs)</a:t>
            </a:r>
            <a:endParaRPr lang="en-CA" altLang="fr-FR" sz="2800" b="1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5129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60575"/>
            <a:ext cx="8299450" cy="4130675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0" name="ZoneTexte 1"/>
          <p:cNvSpPr txBox="1">
            <a:spLocks noChangeArrowheads="1"/>
          </p:cNvSpPr>
          <p:nvPr/>
        </p:nvSpPr>
        <p:spPr bwMode="auto">
          <a:xfrm>
            <a:off x="7978775" y="5795963"/>
            <a:ext cx="696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1800" b="1" smtClean="0">
                <a:solidFill>
                  <a:schemeClr val="bg1"/>
                </a:solidFill>
                <a:latin typeface="Arial" charset="0"/>
              </a:rPr>
              <a:t>1959</a:t>
            </a:r>
            <a:endParaRPr lang="en-CA" altLang="fr-FR" sz="1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6149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ZoneTexte 6"/>
          <p:cNvSpPr txBox="1">
            <a:spLocks noChangeArrowheads="1"/>
          </p:cNvSpPr>
          <p:nvPr/>
        </p:nvSpPr>
        <p:spPr bwMode="auto">
          <a:xfrm>
            <a:off x="431800" y="1052736"/>
            <a:ext cx="8280400" cy="328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19 million tons of mining waste in 3 tailings ponds (Tailing sites A, B and C)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1,7 km</a:t>
            </a:r>
            <a:r>
              <a:rPr lang="en-CA" altLang="fr-FR" sz="2800" b="1" baseline="3000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2</a:t>
            </a:r>
            <a:r>
              <a:rPr lang="en-CA" altLang="fr-FR" sz="2800" b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= 50 times the area cover by the Core center of Oujé-Bougoumou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CA" altLang="fr-FR" sz="2800" b="1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grpSp>
        <p:nvGrpSpPr>
          <p:cNvPr id="6152" name="Groupe 5"/>
          <p:cNvGrpSpPr>
            <a:grpSpLocks/>
          </p:cNvGrpSpPr>
          <p:nvPr/>
        </p:nvGrpSpPr>
        <p:grpSpPr bwMode="auto">
          <a:xfrm>
            <a:off x="1423988" y="3717032"/>
            <a:ext cx="6286500" cy="2808288"/>
            <a:chOff x="1423987" y="3359146"/>
            <a:chExt cx="6286500" cy="2807671"/>
          </a:xfrm>
        </p:grpSpPr>
        <p:pic>
          <p:nvPicPr>
            <p:cNvPr id="6154" name="Picture 2" descr="C:\Users\cvittet\Desktop\OUJE-BOUGOUMOU - AIR Photographs by Gaston Cooper (7)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987" y="3359146"/>
              <a:ext cx="6286500" cy="2807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Ellipse 2"/>
            <p:cNvSpPr/>
            <p:nvPr/>
          </p:nvSpPr>
          <p:spPr>
            <a:xfrm>
              <a:off x="2411412" y="4509831"/>
              <a:ext cx="4537075" cy="115068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6156" name="ZoneTexte 4"/>
            <p:cNvSpPr txBox="1">
              <a:spLocks noChangeArrowheads="1"/>
            </p:cNvSpPr>
            <p:nvPr/>
          </p:nvSpPr>
          <p:spPr bwMode="auto">
            <a:xfrm>
              <a:off x="3541456" y="4593322"/>
              <a:ext cx="22771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CA" altLang="fr-FR" sz="4000" b="1" smtClean="0">
                  <a:solidFill>
                    <a:srgbClr val="C00000"/>
                  </a:solidFill>
                  <a:latin typeface="Arial" charset="0"/>
                </a:rPr>
                <a:t>x 50</a:t>
              </a:r>
              <a:endParaRPr lang="en-CA" altLang="fr-FR" sz="4000" b="1">
                <a:solidFill>
                  <a:srgbClr val="C00000"/>
                </a:solidFill>
                <a:latin typeface="Arial" charset="0"/>
              </a:endParaRPr>
            </a:p>
          </p:txBody>
        </p:sp>
      </p:grpSp>
      <p:sp>
        <p:nvSpPr>
          <p:cNvPr id="6153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smtClean="0">
                <a:solidFill>
                  <a:schemeClr val="bg1"/>
                </a:solidFill>
                <a:latin typeface="Arial Narrow" pitchFamily="34" charset="0"/>
              </a:rPr>
              <a:t>Site Description</a:t>
            </a:r>
            <a:endParaRPr lang="en-CA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7173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5" name="ZoneTexte 6"/>
          <p:cNvSpPr txBox="1">
            <a:spLocks noChangeArrowheads="1"/>
          </p:cNvSpPr>
          <p:nvPr/>
        </p:nvSpPr>
        <p:spPr bwMode="auto">
          <a:xfrm>
            <a:off x="251520" y="1772816"/>
            <a:ext cx="8352928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Failure of </a:t>
            </a:r>
            <a:r>
              <a:rPr lang="en-CA" altLang="fr-FR" sz="2800" b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Ressources</a:t>
            </a: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CA" altLang="fr-FR" sz="2800" b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Meston</a:t>
            </a: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in 2010</a:t>
            </a:r>
            <a:endParaRPr lang="en-CA" altLang="fr-FR" sz="24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No rehabilitation work done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Quebec government </a:t>
            </a:r>
            <a:r>
              <a:rPr lang="en-CA" altLang="fr-FR" sz="2800" b="1" dirty="0" smtClean="0">
                <a:solidFill>
                  <a:schemeClr val="accent1"/>
                </a:solidFill>
                <a:latin typeface="Arial Narrow" pitchFamily="34" charset="0"/>
                <a:cs typeface="Arial" charset="0"/>
              </a:rPr>
              <a:t>decided to act</a:t>
            </a: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on this abandoned mine site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7176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smtClean="0">
                <a:solidFill>
                  <a:schemeClr val="bg1"/>
                </a:solidFill>
                <a:latin typeface="Arial Narrow" pitchFamily="34" charset="0"/>
              </a:rPr>
              <a:t>Site Context</a:t>
            </a:r>
            <a:endParaRPr lang="en-CA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7173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5" name="ZoneTexte 6"/>
          <p:cNvSpPr txBox="1">
            <a:spLocks noChangeArrowheads="1"/>
          </p:cNvSpPr>
          <p:nvPr/>
        </p:nvSpPr>
        <p:spPr bwMode="auto">
          <a:xfrm>
            <a:off x="251520" y="1772816"/>
            <a:ext cx="49323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Mine waste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Acid mine drainage</a:t>
            </a:r>
          </a:p>
          <a:p>
            <a:pPr lvl="2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0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Metals dissolved in water makes the water acid and change color to orange</a:t>
            </a:r>
            <a:endParaRPr lang="en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Leachable metal contaminants</a:t>
            </a:r>
          </a:p>
          <a:p>
            <a:pPr lvl="2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000" b="1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Cu, Ni, </a:t>
            </a:r>
            <a:r>
              <a:rPr lang="en-CA" altLang="fr-FR" sz="20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Zn, Cd, Co, …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Site safety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Wide underground openings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Ground stability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7176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General Problematic</a:t>
            </a:r>
            <a:endParaRPr lang="en-CA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177" name="Picture 9" descr="\\sm-data-galt\Environ\GESTION ENV\DOSSIERS\MRNF\F116067 - Plan de restauration Mine Principale\Présentation pour réunion\9 Comité consultatif 25 octobre 2013\Photos\resur_secteur_9-10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73238"/>
            <a:ext cx="330517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ZoneTexte 1"/>
          <p:cNvSpPr txBox="1">
            <a:spLocks noChangeArrowheads="1"/>
          </p:cNvSpPr>
          <p:nvPr/>
        </p:nvSpPr>
        <p:spPr bwMode="auto">
          <a:xfrm>
            <a:off x="5435600" y="5724525"/>
            <a:ext cx="18051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CA" altLang="fr-FR" smtClean="0">
                <a:latin typeface="Arial Narrow" pitchFamily="34" charset="0"/>
              </a:rPr>
              <a:t>Acid mine drainage</a:t>
            </a:r>
            <a:endParaRPr lang="en-CA" altLang="fr-FR"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48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8197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ZoneTexte 6"/>
          <p:cNvSpPr txBox="1">
            <a:spLocks noChangeArrowheads="1"/>
          </p:cNvSpPr>
          <p:nvPr/>
        </p:nvSpPr>
        <p:spPr bwMode="auto">
          <a:xfrm>
            <a:off x="431800" y="1773238"/>
            <a:ext cx="8280400" cy="347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Site safety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Acceptable environmental state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Compatibility with future use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8200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Main Rehabilitation Objectives</a:t>
            </a:r>
            <a:endParaRPr lang="en-CA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0245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7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>
                <a:solidFill>
                  <a:schemeClr val="bg1"/>
                </a:solidFill>
                <a:latin typeface="Arial Narrow" pitchFamily="34" charset="0"/>
              </a:rPr>
              <a:t>Flight Animation</a:t>
            </a:r>
            <a:endParaRPr lang="fr-FR" altLang="fr-FR" sz="380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6" name="MinePrinci_Parc_Pow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773238"/>
            <a:ext cx="85312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6882</TotalTime>
  <Words>986</Words>
  <Application>Microsoft Macintosh PowerPoint</Application>
  <PresentationFormat>Présentation à l'écran (4:3)</PresentationFormat>
  <Paragraphs>309</Paragraphs>
  <Slides>38</Slides>
  <Notes>34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0" baseType="lpstr"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jrobidoux</dc:creator>
  <cp:lastModifiedBy>Olivia Dawson</cp:lastModifiedBy>
  <cp:revision>437</cp:revision>
  <cp:lastPrinted>2014-02-24T18:49:05Z</cp:lastPrinted>
  <dcterms:created xsi:type="dcterms:W3CDTF">2012-06-08T17:52:52Z</dcterms:created>
  <dcterms:modified xsi:type="dcterms:W3CDTF">2014-02-24T18:53:32Z</dcterms:modified>
</cp:coreProperties>
</file>